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53"/>
  </p:notesMasterIdLst>
  <p:handoutMasterIdLst>
    <p:handoutMasterId r:id="rId54"/>
  </p:handoutMasterIdLst>
  <p:sldIdLst>
    <p:sldId id="256" r:id="rId2"/>
    <p:sldId id="349" r:id="rId3"/>
    <p:sldId id="259" r:id="rId4"/>
    <p:sldId id="261" r:id="rId5"/>
    <p:sldId id="262" r:id="rId6"/>
    <p:sldId id="263" r:id="rId7"/>
    <p:sldId id="278" r:id="rId8"/>
    <p:sldId id="336" r:id="rId9"/>
    <p:sldId id="315" r:id="rId10"/>
    <p:sldId id="279" r:id="rId11"/>
    <p:sldId id="316" r:id="rId12"/>
    <p:sldId id="287" r:id="rId13"/>
    <p:sldId id="333" r:id="rId14"/>
    <p:sldId id="356" r:id="rId15"/>
    <p:sldId id="347" r:id="rId16"/>
    <p:sldId id="281" r:id="rId17"/>
    <p:sldId id="283" r:id="rId18"/>
    <p:sldId id="284" r:id="rId19"/>
    <p:sldId id="331" r:id="rId20"/>
    <p:sldId id="282" r:id="rId21"/>
    <p:sldId id="303" r:id="rId22"/>
    <p:sldId id="280" r:id="rId23"/>
    <p:sldId id="290" r:id="rId24"/>
    <p:sldId id="348" r:id="rId25"/>
    <p:sldId id="294" r:id="rId26"/>
    <p:sldId id="332" r:id="rId27"/>
    <p:sldId id="293" r:id="rId28"/>
    <p:sldId id="292" r:id="rId29"/>
    <p:sldId id="346" r:id="rId30"/>
    <p:sldId id="289" r:id="rId31"/>
    <p:sldId id="288" r:id="rId32"/>
    <p:sldId id="340" r:id="rId33"/>
    <p:sldId id="345" r:id="rId34"/>
    <p:sldId id="318" r:id="rId35"/>
    <p:sldId id="297" r:id="rId36"/>
    <p:sldId id="301" r:id="rId37"/>
    <p:sldId id="307" r:id="rId38"/>
    <p:sldId id="343" r:id="rId39"/>
    <p:sldId id="300" r:id="rId40"/>
    <p:sldId id="308" r:id="rId41"/>
    <p:sldId id="344" r:id="rId42"/>
    <p:sldId id="299" r:id="rId43"/>
    <p:sldId id="309" r:id="rId44"/>
    <p:sldId id="337" r:id="rId45"/>
    <p:sldId id="298" r:id="rId46"/>
    <p:sldId id="311" r:id="rId47"/>
    <p:sldId id="321" r:id="rId48"/>
    <p:sldId id="324" r:id="rId49"/>
    <p:sldId id="328" r:id="rId50"/>
    <p:sldId id="335" r:id="rId51"/>
    <p:sldId id="354"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13" autoAdjust="0"/>
    <p:restoredTop sz="71076" autoAdjust="0"/>
  </p:normalViewPr>
  <p:slideViewPr>
    <p:cSldViewPr>
      <p:cViewPr varScale="1">
        <p:scale>
          <a:sx n="52" d="100"/>
          <a:sy n="52" d="100"/>
        </p:scale>
        <p:origin x="-33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55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69E614D-DF9B-4788-8C77-2805F7BE40D8}" type="datetimeFigureOut">
              <a:rPr lang="en-US" smtClean="0"/>
              <a:pPr/>
              <a:t>5/7/2010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2B11086-4CBB-4DDC-9758-E93723F1CB5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6EFA9E5-E195-46C6-BB59-2D5176912601}" type="datetimeFigureOut">
              <a:rPr lang="en-US" smtClean="0"/>
              <a:pPr/>
              <a:t>5/7/2010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94A945-4C71-4F1B-8077-94293F2BBD2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50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94A945-4C71-4F1B-8077-94293F2BBD2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98C5C6-F1D7-4B48-9CB0-6D7CB6E3E12D}" type="datetimeFigureOut">
              <a:rPr lang="en-US" smtClean="0"/>
              <a:pPr/>
              <a:t>5/7/2010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0C6B3-D726-45E2-BE44-22BFFE43F04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8C5C6-F1D7-4B48-9CB0-6D7CB6E3E12D}" type="datetimeFigureOut">
              <a:rPr lang="en-US" smtClean="0"/>
              <a:pPr/>
              <a:t>5/7/2010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0C6B3-D726-45E2-BE44-22BFFE43F04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8C5C6-F1D7-4B48-9CB0-6D7CB6E3E12D}" type="datetimeFigureOut">
              <a:rPr lang="en-US" smtClean="0"/>
              <a:pPr/>
              <a:t>5/7/2010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0C6B3-D726-45E2-BE44-22BFFE43F04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8C5C6-F1D7-4B48-9CB0-6D7CB6E3E12D}" type="datetimeFigureOut">
              <a:rPr lang="en-US" smtClean="0"/>
              <a:pPr/>
              <a:t>5/7/2010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0C6B3-D726-45E2-BE44-22BFFE43F04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8C5C6-F1D7-4B48-9CB0-6D7CB6E3E12D}" type="datetimeFigureOut">
              <a:rPr lang="en-US" smtClean="0"/>
              <a:pPr/>
              <a:t>5/7/2010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40C6B3-D726-45E2-BE44-22BFFE43F04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98C5C6-F1D7-4B48-9CB0-6D7CB6E3E12D}" type="datetimeFigureOut">
              <a:rPr lang="en-US" smtClean="0"/>
              <a:pPr/>
              <a:t>5/7/2010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40C6B3-D726-45E2-BE44-22BFFE43F04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98C5C6-F1D7-4B48-9CB0-6D7CB6E3E12D}" type="datetimeFigureOut">
              <a:rPr lang="en-US" smtClean="0"/>
              <a:pPr/>
              <a:t>5/7/2010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40C6B3-D726-45E2-BE44-22BFFE43F04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8C5C6-F1D7-4B48-9CB0-6D7CB6E3E12D}" type="datetimeFigureOut">
              <a:rPr lang="en-US" smtClean="0"/>
              <a:pPr/>
              <a:t>5/7/2010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40C6B3-D726-45E2-BE44-22BFFE43F04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8C5C6-F1D7-4B48-9CB0-6D7CB6E3E12D}" type="datetimeFigureOut">
              <a:rPr lang="en-US" smtClean="0"/>
              <a:pPr/>
              <a:t>5/7/2010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40C6B3-D726-45E2-BE44-22BFFE43F04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8C5C6-F1D7-4B48-9CB0-6D7CB6E3E12D}" type="datetimeFigureOut">
              <a:rPr lang="en-US" smtClean="0"/>
              <a:pPr/>
              <a:t>5/7/2010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40C6B3-D726-45E2-BE44-22BFFE43F04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8C5C6-F1D7-4B48-9CB0-6D7CB6E3E12D}" type="datetimeFigureOut">
              <a:rPr lang="en-US" smtClean="0"/>
              <a:pPr/>
              <a:t>5/7/2010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40C6B3-D726-45E2-BE44-22BFFE43F04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98C5C6-F1D7-4B48-9CB0-6D7CB6E3E12D}" type="datetimeFigureOut">
              <a:rPr lang="en-US" smtClean="0"/>
              <a:pPr/>
              <a:t>5/7/2010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40C6B3-D726-45E2-BE44-22BFFE43F04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xml"/><Relationship Id="rId7"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5.xml"/><Relationship Id="rId10" Type="http://schemas.openxmlformats.org/officeDocument/2006/relationships/slide" Target="slide2.xml"/><Relationship Id="rId4" Type="http://schemas.openxmlformats.org/officeDocument/2006/relationships/slide" Target="slide10.xml"/><Relationship Id="rId9" Type="http://schemas.openxmlformats.org/officeDocument/2006/relationships/slide" Target="slide49.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gif"/></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genome.gov/20019530"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hyperlink" Target="http://www.nia.nih.gov/Alzheimers" TargetMode="External"/><Relationship Id="rId2" Type="http://schemas.openxmlformats.org/officeDocument/2006/relationships/hyperlink" Target="http://www.alz.org/index.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676399"/>
          </a:xfrm>
        </p:spPr>
        <p:txBody>
          <a:bodyPr/>
          <a:lstStyle/>
          <a:p>
            <a:r>
              <a:rPr lang="en-US" dirty="0" smtClean="0"/>
              <a:t>Dementia</a:t>
            </a:r>
            <a:br>
              <a:rPr lang="en-US" dirty="0" smtClean="0"/>
            </a:br>
            <a:r>
              <a:rPr lang="en-US" dirty="0" smtClean="0"/>
              <a:t>Clearing up The Confusion</a:t>
            </a:r>
            <a:endParaRPr lang="en-US" dirty="0"/>
          </a:p>
        </p:txBody>
      </p:sp>
      <p:sp>
        <p:nvSpPr>
          <p:cNvPr id="3" name="Subtitle 2"/>
          <p:cNvSpPr>
            <a:spLocks noGrp="1"/>
          </p:cNvSpPr>
          <p:nvPr>
            <p:ph type="subTitle" idx="1"/>
          </p:nvPr>
        </p:nvSpPr>
        <p:spPr>
          <a:xfrm>
            <a:off x="1371600" y="5471162"/>
            <a:ext cx="6400800" cy="2057400"/>
          </a:xfrm>
        </p:spPr>
        <p:txBody>
          <a:bodyPr>
            <a:normAutofit/>
          </a:bodyPr>
          <a:lstStyle/>
          <a:p>
            <a:r>
              <a:rPr lang="en-US" sz="1700" dirty="0" smtClean="0">
                <a:solidFill>
                  <a:schemeClr val="tx1"/>
                </a:solidFill>
              </a:rPr>
              <a:t>Tammy L. Soukup, BSN, RN</a:t>
            </a:r>
          </a:p>
          <a:p>
            <a:r>
              <a:rPr lang="en-US" sz="1700" dirty="0" smtClean="0">
                <a:solidFill>
                  <a:schemeClr val="tx1"/>
                </a:solidFill>
              </a:rPr>
              <a:t>Alverno College MSN Student</a:t>
            </a:r>
          </a:p>
          <a:p>
            <a:r>
              <a:rPr lang="en-US" sz="1700" dirty="0" smtClean="0">
                <a:solidFill>
                  <a:schemeClr val="tx1"/>
                </a:solidFill>
              </a:rPr>
              <a:t>May 2010</a:t>
            </a:r>
          </a:p>
          <a:p>
            <a:endParaRPr lang="en-US" sz="1700" dirty="0" smtClean="0">
              <a:solidFill>
                <a:schemeClr val="tx1"/>
              </a:solidFill>
            </a:endParaRPr>
          </a:p>
          <a:p>
            <a:endParaRPr lang="en-US" dirty="0">
              <a:solidFill>
                <a:schemeClr val="tx1"/>
              </a:solidFill>
            </a:endParaRPr>
          </a:p>
        </p:txBody>
      </p:sp>
      <p:pic>
        <p:nvPicPr>
          <p:cNvPr id="2051" name="Picture 3" descr="C:\Documents and Settings\vhamiwsoukut\Local Settings\Temporary Internet Files\Content.IE5\KP3OY8IP\MCj01981910000[1].wmf"/>
          <p:cNvPicPr>
            <a:picLocks noChangeAspect="1" noChangeArrowheads="1"/>
          </p:cNvPicPr>
          <p:nvPr/>
        </p:nvPicPr>
        <p:blipFill>
          <a:blip r:embed="rId3" cstate="print"/>
          <a:srcRect/>
          <a:stretch>
            <a:fillRect/>
          </a:stretch>
        </p:blipFill>
        <p:spPr bwMode="auto">
          <a:xfrm>
            <a:off x="3276600" y="2438400"/>
            <a:ext cx="2819400" cy="272386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dirty="0" smtClean="0"/>
              <a:t>The Brain is the Body’s Control Center</a:t>
            </a:r>
            <a:endParaRPr lang="en-US" dirty="0"/>
          </a:p>
        </p:txBody>
      </p:sp>
      <p:sp>
        <p:nvSpPr>
          <p:cNvPr id="7" name="Content Placeholder 6"/>
          <p:cNvSpPr>
            <a:spLocks noGrp="1"/>
          </p:cNvSpPr>
          <p:nvPr>
            <p:ph sz="half" idx="1"/>
          </p:nvPr>
        </p:nvSpPr>
        <p:spPr>
          <a:xfrm>
            <a:off x="762000" y="1066800"/>
            <a:ext cx="4800600" cy="5562600"/>
          </a:xfrm>
        </p:spPr>
        <p:txBody>
          <a:bodyPr>
            <a:normAutofit/>
          </a:bodyPr>
          <a:lstStyle/>
          <a:p>
            <a:r>
              <a:rPr lang="en-US" dirty="0" smtClean="0"/>
              <a:t>Sensory information is processed in the brain.</a:t>
            </a:r>
          </a:p>
          <a:p>
            <a:r>
              <a:rPr lang="en-US" dirty="0" smtClean="0"/>
              <a:t>The brain is about the size of a medium cauliflower yet it regulates conscious thought and mental activity.</a:t>
            </a:r>
          </a:p>
          <a:p>
            <a:r>
              <a:rPr lang="en-US" dirty="0" smtClean="0"/>
              <a:t>We have about 100 billion neurons at birth.</a:t>
            </a:r>
          </a:p>
          <a:p>
            <a:r>
              <a:rPr lang="en-US" dirty="0" smtClean="0"/>
              <a:t>There are about 100 trillion synapses between neurons in the brain.</a:t>
            </a:r>
          </a:p>
        </p:txBody>
      </p:sp>
      <p:pic>
        <p:nvPicPr>
          <p:cNvPr id="2056" name="Picture 8" descr="C:\Documents and Settings\vhamiwbayl.VHA12\Local Settings\Temporary Internet Files\Content.IE5\9Y0P6TQ5\MPj04387460000[1].jpg"/>
          <p:cNvPicPr>
            <a:picLocks noChangeAspect="1" noChangeArrowheads="1"/>
          </p:cNvPicPr>
          <p:nvPr/>
        </p:nvPicPr>
        <p:blipFill>
          <a:blip r:embed="rId3" cstate="print"/>
          <a:srcRect/>
          <a:stretch>
            <a:fillRect/>
          </a:stretch>
        </p:blipFill>
        <p:spPr bwMode="auto">
          <a:xfrm>
            <a:off x="5638800" y="1447800"/>
            <a:ext cx="3181350" cy="4241800"/>
          </a:xfrm>
          <a:prstGeom prst="rect">
            <a:avLst/>
          </a:prstGeom>
          <a:noFill/>
          <a:ln w="19050">
            <a:solidFill>
              <a:schemeClr val="tx1"/>
            </a:solidFill>
          </a:ln>
        </p:spPr>
      </p:pic>
      <p:sp>
        <p:nvSpPr>
          <p:cNvPr id="6" name="Action Button: Forward or Next 5">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364988" y="6172200"/>
            <a:ext cx="3200400" cy="369332"/>
          </a:xfrm>
          <a:prstGeom prst="rect">
            <a:avLst/>
          </a:prstGeom>
          <a:noFill/>
        </p:spPr>
        <p:txBody>
          <a:bodyPr wrap="square" rtlCol="0">
            <a:spAutoFit/>
          </a:bodyPr>
          <a:lstStyle/>
          <a:p>
            <a:r>
              <a:rPr lang="en-US" dirty="0" smtClean="0"/>
              <a:t>Alzheimer's Association (2010)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dirty="0" smtClean="0"/>
              <a:t>Parts of the Brain Include:</a:t>
            </a:r>
            <a:endParaRPr lang="en-US" dirty="0"/>
          </a:p>
        </p:txBody>
      </p:sp>
      <p:sp>
        <p:nvSpPr>
          <p:cNvPr id="7" name="Content Placeholder 6"/>
          <p:cNvSpPr>
            <a:spLocks noGrp="1"/>
          </p:cNvSpPr>
          <p:nvPr>
            <p:ph sz="half" idx="1"/>
          </p:nvPr>
        </p:nvSpPr>
        <p:spPr>
          <a:xfrm>
            <a:off x="381000" y="1295400"/>
            <a:ext cx="3810000" cy="4953000"/>
          </a:xfrm>
        </p:spPr>
        <p:txBody>
          <a:bodyPr>
            <a:normAutofit fontScale="77500" lnSpcReduction="20000"/>
          </a:bodyPr>
          <a:lstStyle/>
          <a:p>
            <a:r>
              <a:rPr lang="en-US" dirty="0" smtClean="0"/>
              <a:t>The cerebellum which can be called the “little brain”. </a:t>
            </a:r>
          </a:p>
          <a:p>
            <a:endParaRPr lang="en-US" dirty="0" smtClean="0"/>
          </a:p>
          <a:p>
            <a:r>
              <a:rPr lang="en-US" dirty="0" smtClean="0"/>
              <a:t>The cerebral cortex which controls movement.</a:t>
            </a:r>
          </a:p>
          <a:p>
            <a:endParaRPr lang="en-US" dirty="0" smtClean="0"/>
          </a:p>
          <a:p>
            <a:r>
              <a:rPr lang="en-US" dirty="0" smtClean="0"/>
              <a:t>The brain stem which controls alertness.</a:t>
            </a:r>
          </a:p>
          <a:p>
            <a:endParaRPr lang="en-US" dirty="0" smtClean="0"/>
          </a:p>
          <a:p>
            <a:r>
              <a:rPr lang="en-US" dirty="0" smtClean="0"/>
              <a:t>The Hypothalamus  which controls homeostasis.</a:t>
            </a:r>
          </a:p>
          <a:p>
            <a:endParaRPr lang="en-US" dirty="0" smtClean="0"/>
          </a:p>
          <a:p>
            <a:r>
              <a:rPr lang="en-US" dirty="0" smtClean="0"/>
              <a:t>The Hippocampus  which controls short term memory.</a:t>
            </a:r>
          </a:p>
          <a:p>
            <a:endParaRPr lang="en-US" dirty="0" smtClean="0"/>
          </a:p>
          <a:p>
            <a:endParaRPr lang="en-US" dirty="0" smtClean="0"/>
          </a:p>
          <a:p>
            <a:endParaRPr lang="en-US" dirty="0" smtClean="0"/>
          </a:p>
        </p:txBody>
      </p:sp>
      <p:pic>
        <p:nvPicPr>
          <p:cNvPr id="4" name="Picture 2" descr="http://www.nia.nih.gov/NR/rdonlyres/14DED14F-34DE-42F7-BBB1-4C1230FA6219/11025/01_brainside.jpg"/>
          <p:cNvPicPr>
            <a:picLocks noChangeAspect="1" noChangeArrowheads="1"/>
          </p:cNvPicPr>
          <p:nvPr/>
        </p:nvPicPr>
        <p:blipFill>
          <a:blip r:embed="rId3" cstate="print"/>
          <a:srcRect/>
          <a:stretch>
            <a:fillRect/>
          </a:stretch>
        </p:blipFill>
        <p:spPr bwMode="auto">
          <a:xfrm>
            <a:off x="4343400" y="1219200"/>
            <a:ext cx="4405866" cy="4953000"/>
          </a:xfrm>
          <a:prstGeom prst="rect">
            <a:avLst/>
          </a:prstGeom>
          <a:noFill/>
          <a:ln w="25400">
            <a:solidFill>
              <a:schemeClr val="tx1"/>
            </a:solidFill>
          </a:ln>
        </p:spPr>
      </p:pic>
      <p:sp>
        <p:nvSpPr>
          <p:cNvPr id="8" name="Action Button: Forward or Next 7">
            <a:hlinkClick r:id="" action="ppaction://hlinkshowjump?jump=nextslide" highlightClick="1"/>
          </p:cNvPr>
          <p:cNvSpPr/>
          <p:nvPr/>
        </p:nvSpPr>
        <p:spPr>
          <a:xfrm>
            <a:off x="304800" y="60960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4267200" y="6324600"/>
            <a:ext cx="3505200" cy="276999"/>
          </a:xfrm>
          <a:prstGeom prst="rect">
            <a:avLst/>
          </a:prstGeom>
          <a:noFill/>
        </p:spPr>
        <p:txBody>
          <a:bodyPr wrap="square" rtlCol="0">
            <a:spAutoFit/>
          </a:bodyPr>
          <a:lstStyle/>
          <a:p>
            <a:pPr algn="r"/>
            <a:r>
              <a:rPr lang="en-US" sz="1200" dirty="0" smtClean="0"/>
              <a:t>National Institute on Aging. (2010)</a:t>
            </a:r>
            <a:endParaRPr lang="en-US" sz="1200" dirty="0"/>
          </a:p>
        </p:txBody>
      </p:sp>
      <p:sp>
        <p:nvSpPr>
          <p:cNvPr id="10" name="TextBox 9"/>
          <p:cNvSpPr txBox="1"/>
          <p:nvPr/>
        </p:nvSpPr>
        <p:spPr>
          <a:xfrm>
            <a:off x="1371600" y="6248400"/>
            <a:ext cx="2209579" cy="276999"/>
          </a:xfrm>
          <a:prstGeom prst="rect">
            <a:avLst/>
          </a:prstGeom>
          <a:noFill/>
        </p:spPr>
        <p:txBody>
          <a:bodyPr wrap="none" rtlCol="0">
            <a:spAutoFit/>
          </a:bodyPr>
          <a:lstStyle/>
          <a:p>
            <a:r>
              <a:rPr lang="en-US" sz="1200" dirty="0" smtClean="0"/>
              <a:t>Porth, C. M., &amp; Matfin, G. (2009)</a:t>
            </a:r>
            <a:endParaRPr lang="en-US" sz="1200" dirty="0"/>
          </a:p>
        </p:txBody>
      </p:sp>
      <p:sp>
        <p:nvSpPr>
          <p:cNvPr id="12" name="Left Arrow 11"/>
          <p:cNvSpPr/>
          <p:nvPr/>
        </p:nvSpPr>
        <p:spPr>
          <a:xfrm rot="1981904">
            <a:off x="8112575" y="396130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12"/>
          <p:cNvSpPr/>
          <p:nvPr/>
        </p:nvSpPr>
        <p:spPr>
          <a:xfrm rot="18755200">
            <a:off x="7792649" y="73904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p:cNvSpPr/>
          <p:nvPr/>
        </p:nvSpPr>
        <p:spPr>
          <a:xfrm rot="4850800">
            <a:off x="7447847" y="469880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 Arrow 14"/>
          <p:cNvSpPr/>
          <p:nvPr/>
        </p:nvSpPr>
        <p:spPr>
          <a:xfrm rot="7039394">
            <a:off x="5818027" y="426593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Left Arrow 15"/>
          <p:cNvSpPr/>
          <p:nvPr/>
        </p:nvSpPr>
        <p:spPr>
          <a:xfrm rot="7039394">
            <a:off x="4751227" y="3580133"/>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1+#ppt_w/2"/>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 calcmode="lin" valueType="num">
                                      <p:cBhvr additive="base">
                                        <p:cTn id="16" dur="1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7">
                                            <p:txEl>
                                              <p:pRg st="2" end="2"/>
                                            </p:txEl>
                                          </p:spTgt>
                                        </p:tgtEl>
                                        <p:attrNameLst>
                                          <p:attrName>ppt_y</p:attrName>
                                        </p:attrNameLst>
                                      </p:cBhvr>
                                      <p:tavLst>
                                        <p:tav tm="0">
                                          <p:val>
                                            <p:strVal val="#ppt_y"/>
                                          </p:val>
                                        </p:tav>
                                        <p:tav tm="100000">
                                          <p:val>
                                            <p:strVal val="#ppt_y"/>
                                          </p:val>
                                        </p:tav>
                                      </p:tavLst>
                                    </p:anim>
                                  </p:childTnLst>
                                </p:cTn>
                              </p:par>
                              <p:par>
                                <p:cTn id="18" presetID="2" presetClass="entr" presetSubtype="3"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1+#ppt_w/2"/>
                                          </p:val>
                                        </p:tav>
                                        <p:tav tm="100000">
                                          <p:val>
                                            <p:strVal val="#ppt_x"/>
                                          </p:val>
                                        </p:tav>
                                      </p:tavLst>
                                    </p:anim>
                                    <p:anim calcmode="lin" valueType="num">
                                      <p:cBhvr additive="base">
                                        <p:cTn id="21" dur="1000" fill="hold"/>
                                        <p:tgtEl>
                                          <p:spTgt spid="13"/>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10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ppt_x"/>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7">
                                            <p:txEl>
                                              <p:pRg st="6" end="6"/>
                                            </p:txEl>
                                          </p:spTgt>
                                        </p:tgtEl>
                                        <p:attrNameLst>
                                          <p:attrName>style.visibility</p:attrName>
                                        </p:attrNameLst>
                                      </p:cBhvr>
                                      <p:to>
                                        <p:strVal val="visible"/>
                                      </p:to>
                                    </p:set>
                                    <p:anim calcmode="lin" valueType="num">
                                      <p:cBhvr additive="base">
                                        <p:cTn id="34" dur="10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7">
                                            <p:txEl>
                                              <p:pRg st="6" end="6"/>
                                            </p:txEl>
                                          </p:spTgt>
                                        </p:tgtEl>
                                        <p:attrNameLst>
                                          <p:attrName>ppt_y</p:attrName>
                                        </p:attrNameLst>
                                      </p:cBhvr>
                                      <p:tavLst>
                                        <p:tav tm="0">
                                          <p:val>
                                            <p:strVal val="#ppt_y"/>
                                          </p:val>
                                        </p:tav>
                                        <p:tav tm="100000">
                                          <p:val>
                                            <p:strVal val="#ppt_y"/>
                                          </p:val>
                                        </p:tav>
                                      </p:tavLst>
                                    </p:anim>
                                  </p:childTnLst>
                                </p:cTn>
                              </p:par>
                              <p:par>
                                <p:cTn id="36" presetID="2" presetClass="entr" presetSubtype="12"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0-#ppt_w/2"/>
                                          </p:val>
                                        </p:tav>
                                        <p:tav tm="100000">
                                          <p:val>
                                            <p:strVal val="#ppt_x"/>
                                          </p:val>
                                        </p:tav>
                                      </p:tavLst>
                                    </p:anim>
                                    <p:anim calcmode="lin" valueType="num">
                                      <p:cBhvr additive="base">
                                        <p:cTn id="39" dur="1000" fill="hold"/>
                                        <p:tgtEl>
                                          <p:spTgt spid="1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8" fill="hold" nodeType="after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10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7">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12"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are 4 Lobes in the Brain</a:t>
            </a:r>
            <a:endParaRPr lang="en-US" dirty="0"/>
          </a:p>
        </p:txBody>
      </p:sp>
      <p:sp>
        <p:nvSpPr>
          <p:cNvPr id="8" name="Content Placeholder 7"/>
          <p:cNvSpPr>
            <a:spLocks noGrp="1"/>
          </p:cNvSpPr>
          <p:nvPr>
            <p:ph sz="half" idx="1"/>
          </p:nvPr>
        </p:nvSpPr>
        <p:spPr>
          <a:xfrm>
            <a:off x="304800" y="1676400"/>
            <a:ext cx="4038600" cy="4525963"/>
          </a:xfrm>
        </p:spPr>
        <p:txBody>
          <a:bodyPr>
            <a:normAutofit fontScale="92500" lnSpcReduction="10000"/>
          </a:bodyPr>
          <a:lstStyle/>
          <a:p>
            <a:r>
              <a:rPr lang="en-US" dirty="0" smtClean="0"/>
              <a:t>The Frontal Lobe</a:t>
            </a:r>
          </a:p>
          <a:p>
            <a:pPr lvl="1"/>
            <a:r>
              <a:rPr lang="en-US" dirty="0" smtClean="0"/>
              <a:t>For abstract thinking and judgment</a:t>
            </a:r>
          </a:p>
          <a:p>
            <a:r>
              <a:rPr lang="en-US" dirty="0" smtClean="0"/>
              <a:t>The Temporal Lobe</a:t>
            </a:r>
          </a:p>
          <a:p>
            <a:pPr lvl="1"/>
            <a:r>
              <a:rPr lang="en-US" dirty="0" smtClean="0"/>
              <a:t>For memory and visual associations</a:t>
            </a:r>
          </a:p>
          <a:p>
            <a:r>
              <a:rPr lang="en-US" dirty="0" smtClean="0"/>
              <a:t>The Parietal Lobe </a:t>
            </a:r>
          </a:p>
          <a:p>
            <a:pPr lvl="1"/>
            <a:r>
              <a:rPr lang="en-US" dirty="0" smtClean="0"/>
              <a:t>For recognizing pain and  temperature, pressure</a:t>
            </a:r>
          </a:p>
          <a:p>
            <a:r>
              <a:rPr lang="en-US" dirty="0" smtClean="0"/>
              <a:t>The Occipital Lobe</a:t>
            </a:r>
          </a:p>
          <a:p>
            <a:pPr lvl="1"/>
            <a:r>
              <a:rPr lang="en-US" dirty="0" smtClean="0"/>
              <a:t>For vision</a:t>
            </a:r>
          </a:p>
        </p:txBody>
      </p:sp>
      <p:pic>
        <p:nvPicPr>
          <p:cNvPr id="6" name="Picture 2" descr="http://www.nia.nih.gov/NR/rdonlyres/14DED14F-34DE-42F7-BBB1-4C1230FA6219/11025/01_brainside.jpg"/>
          <p:cNvPicPr>
            <a:picLocks noChangeAspect="1" noChangeArrowheads="1"/>
          </p:cNvPicPr>
          <p:nvPr/>
        </p:nvPicPr>
        <p:blipFill>
          <a:blip r:embed="rId3" cstate="print"/>
          <a:srcRect/>
          <a:stretch>
            <a:fillRect/>
          </a:stretch>
        </p:blipFill>
        <p:spPr bwMode="auto">
          <a:xfrm>
            <a:off x="4267200" y="1371600"/>
            <a:ext cx="4405866" cy="4953000"/>
          </a:xfrm>
          <a:prstGeom prst="rect">
            <a:avLst/>
          </a:prstGeom>
          <a:noFill/>
          <a:ln w="25400">
            <a:solidFill>
              <a:schemeClr val="tx1"/>
            </a:solidFill>
          </a:ln>
        </p:spPr>
      </p:pic>
      <p:sp>
        <p:nvSpPr>
          <p:cNvPr id="9" name="Action Button: Forward or Next 8">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295400" y="6139074"/>
            <a:ext cx="2323393" cy="276999"/>
          </a:xfrm>
          <a:prstGeom prst="rect">
            <a:avLst/>
          </a:prstGeom>
          <a:noFill/>
        </p:spPr>
        <p:txBody>
          <a:bodyPr wrap="none" rtlCol="0">
            <a:spAutoFit/>
          </a:bodyPr>
          <a:lstStyle/>
          <a:p>
            <a:r>
              <a:rPr lang="en-US" sz="1200" dirty="0" smtClean="0"/>
              <a:t>Porth, C. M., &amp; Matfin, G. (2009 )</a:t>
            </a:r>
            <a:endParaRPr lang="en-US" sz="1200" dirty="0"/>
          </a:p>
        </p:txBody>
      </p:sp>
      <p:sp>
        <p:nvSpPr>
          <p:cNvPr id="11" name="Rectangle 10"/>
          <p:cNvSpPr/>
          <p:nvPr/>
        </p:nvSpPr>
        <p:spPr>
          <a:xfrm>
            <a:off x="5648618" y="6404936"/>
            <a:ext cx="2334293" cy="276999"/>
          </a:xfrm>
          <a:prstGeom prst="rect">
            <a:avLst/>
          </a:prstGeom>
        </p:spPr>
        <p:txBody>
          <a:bodyPr wrap="none">
            <a:spAutoFit/>
          </a:bodyPr>
          <a:lstStyle/>
          <a:p>
            <a:pPr algn="r"/>
            <a:r>
              <a:rPr lang="en-US" sz="1200" dirty="0" smtClean="0"/>
              <a:t>National Institute on Aging. (2010)</a:t>
            </a:r>
            <a:endParaRPr lang="en-US" sz="1200" dirty="0"/>
          </a:p>
        </p:txBody>
      </p:sp>
      <p:sp>
        <p:nvSpPr>
          <p:cNvPr id="12" name="Right Arrow 11"/>
          <p:cNvSpPr/>
          <p:nvPr/>
        </p:nvSpPr>
        <p:spPr>
          <a:xfrm rot="1269393">
            <a:off x="4397881" y="168423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Arrow 12"/>
          <p:cNvSpPr/>
          <p:nvPr/>
        </p:nvSpPr>
        <p:spPr>
          <a:xfrm>
            <a:off x="7924800" y="19050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Left Arrow 13"/>
          <p:cNvSpPr/>
          <p:nvPr/>
        </p:nvSpPr>
        <p:spPr>
          <a:xfrm>
            <a:off x="8165592" y="2895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Left Arrow 14"/>
          <p:cNvSpPr/>
          <p:nvPr/>
        </p:nvSpPr>
        <p:spPr>
          <a:xfrm rot="7660780">
            <a:off x="5183198" y="364577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8">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1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25" dur="1000" fill="hold"/>
                                        <p:tgtEl>
                                          <p:spTgt spid="8">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12"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000" fill="hold"/>
                                        <p:tgtEl>
                                          <p:spTgt spid="15"/>
                                        </p:tgtEl>
                                        <p:attrNameLst>
                                          <p:attrName>ppt_x</p:attrName>
                                        </p:attrNameLst>
                                      </p:cBhvr>
                                      <p:tavLst>
                                        <p:tav tm="0">
                                          <p:val>
                                            <p:strVal val="0-#ppt_w/2"/>
                                          </p:val>
                                        </p:tav>
                                        <p:tav tm="100000">
                                          <p:val>
                                            <p:strVal val="#ppt_x"/>
                                          </p:val>
                                        </p:tav>
                                      </p:tavLst>
                                    </p:anim>
                                    <p:anim calcmode="lin" valueType="num">
                                      <p:cBhvr additive="base">
                                        <p:cTn id="29" dur="1000" fill="hold"/>
                                        <p:tgtEl>
                                          <p:spTgt spid="15"/>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additive="base">
                                        <p:cTn id="33" dur="1000" fill="hold"/>
                                        <p:tgtEl>
                                          <p:spTgt spid="8">
                                            <p:txEl>
                                              <p:pRg st="4" end="4"/>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8">
                                            <p:txEl>
                                              <p:pRg st="4" end="4"/>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1000" fill="hold"/>
                                        <p:tgtEl>
                                          <p:spTgt spid="8">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8">
                                            <p:txEl>
                                              <p:pRg st="5" end="5"/>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1000" fill="hold"/>
                                        <p:tgtEl>
                                          <p:spTgt spid="13"/>
                                        </p:tgtEl>
                                        <p:attrNameLst>
                                          <p:attrName>ppt_x</p:attrName>
                                        </p:attrNameLst>
                                      </p:cBhvr>
                                      <p:tavLst>
                                        <p:tav tm="0">
                                          <p:val>
                                            <p:strVal val="1+#ppt_w/2"/>
                                          </p:val>
                                        </p:tav>
                                        <p:tav tm="100000">
                                          <p:val>
                                            <p:strVal val="#ppt_x"/>
                                          </p:val>
                                        </p:tav>
                                      </p:tavLst>
                                    </p:anim>
                                    <p:anim calcmode="lin" valueType="num">
                                      <p:cBhvr additive="base">
                                        <p:cTn id="42" dur="100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8" fill="hold" nodeType="afterEffect">
                                  <p:stCondLst>
                                    <p:cond delay="0"/>
                                  </p:stCondLst>
                                  <p:childTnLst>
                                    <p:set>
                                      <p:cBhvr>
                                        <p:cTn id="45" dur="1" fill="hold">
                                          <p:stCondLst>
                                            <p:cond delay="0"/>
                                          </p:stCondLst>
                                        </p:cTn>
                                        <p:tgtEl>
                                          <p:spTgt spid="8">
                                            <p:txEl>
                                              <p:pRg st="6" end="6"/>
                                            </p:txEl>
                                          </p:spTgt>
                                        </p:tgtEl>
                                        <p:attrNameLst>
                                          <p:attrName>style.visibility</p:attrName>
                                        </p:attrNameLst>
                                      </p:cBhvr>
                                      <p:to>
                                        <p:strVal val="visible"/>
                                      </p:to>
                                    </p:set>
                                    <p:anim calcmode="lin" valueType="num">
                                      <p:cBhvr additive="base">
                                        <p:cTn id="46" dur="1000" fill="hold"/>
                                        <p:tgtEl>
                                          <p:spTgt spid="8">
                                            <p:txEl>
                                              <p:pRg st="6" end="6"/>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8">
                                            <p:txEl>
                                              <p:pRg st="6" end="6"/>
                                            </p:txEl>
                                          </p:spTgt>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8">
                                            <p:txEl>
                                              <p:pRg st="7" end="7"/>
                                            </p:txEl>
                                          </p:spTgt>
                                        </p:tgtEl>
                                        <p:attrNameLst>
                                          <p:attrName>style.visibility</p:attrName>
                                        </p:attrNameLst>
                                      </p:cBhvr>
                                      <p:to>
                                        <p:strVal val="visible"/>
                                      </p:to>
                                    </p:set>
                                    <p:anim calcmode="lin" valueType="num">
                                      <p:cBhvr additive="base">
                                        <p:cTn id="50" dur="1000" fill="hold"/>
                                        <p:tgtEl>
                                          <p:spTgt spid="8">
                                            <p:txEl>
                                              <p:pRg st="7" end="7"/>
                                            </p:txEl>
                                          </p:spTgt>
                                        </p:tgtEl>
                                        <p:attrNameLst>
                                          <p:attrName>ppt_x</p:attrName>
                                        </p:attrNameLst>
                                      </p:cBhvr>
                                      <p:tavLst>
                                        <p:tav tm="0">
                                          <p:val>
                                            <p:strVal val="0-#ppt_w/2"/>
                                          </p:val>
                                        </p:tav>
                                        <p:tav tm="100000">
                                          <p:val>
                                            <p:strVal val="#ppt_x"/>
                                          </p:val>
                                        </p:tav>
                                      </p:tavLst>
                                    </p:anim>
                                    <p:anim calcmode="lin" valueType="num">
                                      <p:cBhvr additive="base">
                                        <p:cTn id="51" dur="1000" fill="hold"/>
                                        <p:tgtEl>
                                          <p:spTgt spid="8">
                                            <p:txEl>
                                              <p:pRg st="7" end="7"/>
                                            </p:txEl>
                                          </p:spTgt>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1000" fill="hold"/>
                                        <p:tgtEl>
                                          <p:spTgt spid="14"/>
                                        </p:tgtEl>
                                        <p:attrNameLst>
                                          <p:attrName>ppt_x</p:attrName>
                                        </p:attrNameLst>
                                      </p:cBhvr>
                                      <p:tavLst>
                                        <p:tav tm="0">
                                          <p:val>
                                            <p:strVal val="1+#ppt_w/2"/>
                                          </p:val>
                                        </p:tav>
                                        <p:tav tm="100000">
                                          <p:val>
                                            <p:strVal val="#ppt_x"/>
                                          </p:val>
                                        </p:tav>
                                      </p:tavLst>
                                    </p:anim>
                                    <p:anim calcmode="lin" valueType="num">
                                      <p:cBhvr additive="base">
                                        <p:cTn id="55"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Neurons</a:t>
            </a:r>
            <a:endParaRPr lang="en-US" dirty="0"/>
          </a:p>
        </p:txBody>
      </p:sp>
      <p:sp>
        <p:nvSpPr>
          <p:cNvPr id="3" name="Content Placeholder 2"/>
          <p:cNvSpPr>
            <a:spLocks noGrp="1"/>
          </p:cNvSpPr>
          <p:nvPr>
            <p:ph sz="half" idx="1"/>
          </p:nvPr>
        </p:nvSpPr>
        <p:spPr>
          <a:xfrm>
            <a:off x="457200" y="1600200"/>
            <a:ext cx="3733800" cy="4525963"/>
          </a:xfrm>
        </p:spPr>
        <p:txBody>
          <a:bodyPr>
            <a:normAutofit lnSpcReduction="10000"/>
          </a:bodyPr>
          <a:lstStyle/>
          <a:p>
            <a:r>
              <a:rPr lang="en-US" dirty="0" smtClean="0"/>
              <a:t>The brain has billions of neurons at birth.</a:t>
            </a:r>
          </a:p>
          <a:p>
            <a:r>
              <a:rPr lang="en-US" dirty="0" smtClean="0"/>
              <a:t>Each Neuron has an axon and many dendrites.</a:t>
            </a:r>
          </a:p>
          <a:p>
            <a:r>
              <a:rPr lang="en-US" dirty="0" smtClean="0"/>
              <a:t>Neurons  communicate with each other, carry out metabolism, and repair themselves.</a:t>
            </a:r>
          </a:p>
        </p:txBody>
      </p:sp>
      <p:pic>
        <p:nvPicPr>
          <p:cNvPr id="47105" name="Picture 1" descr="C:\Documents and Settings\vhamiwsoukut\Local Settings\Temporary Internet Files\Content.IE5\KP3OY8IP\MPj04387470000[1].jpg"/>
          <p:cNvPicPr>
            <a:picLocks noChangeAspect="1" noChangeArrowheads="1"/>
          </p:cNvPicPr>
          <p:nvPr/>
        </p:nvPicPr>
        <p:blipFill>
          <a:blip r:embed="rId3" cstate="print"/>
          <a:srcRect/>
          <a:stretch>
            <a:fillRect/>
          </a:stretch>
        </p:blipFill>
        <p:spPr bwMode="auto">
          <a:xfrm>
            <a:off x="4419600" y="1905000"/>
            <a:ext cx="4267200" cy="3200400"/>
          </a:xfrm>
          <a:prstGeom prst="rect">
            <a:avLst/>
          </a:prstGeom>
          <a:noFill/>
          <a:ln w="25400">
            <a:solidFill>
              <a:schemeClr val="tx1"/>
            </a:solidFill>
          </a:ln>
        </p:spPr>
      </p:pic>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64982" y="6172200"/>
            <a:ext cx="4267200" cy="461665"/>
          </a:xfrm>
          <a:prstGeom prst="rect">
            <a:avLst/>
          </a:prstGeom>
          <a:noFill/>
        </p:spPr>
        <p:txBody>
          <a:bodyPr wrap="square" rtlCol="0">
            <a:spAutoFit/>
          </a:bodyPr>
          <a:lstStyle/>
          <a:p>
            <a:r>
              <a:rPr lang="en-US" sz="1200" dirty="0" smtClean="0"/>
              <a:t>Porth, C. M., &amp; Matfin, G. (2009 )</a:t>
            </a:r>
          </a:p>
          <a:p>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Supply to the Brain</a:t>
            </a:r>
            <a:endParaRPr lang="en-US" dirty="0"/>
          </a:p>
        </p:txBody>
      </p:sp>
      <p:sp>
        <p:nvSpPr>
          <p:cNvPr id="6" name="Content Placeholder 5"/>
          <p:cNvSpPr>
            <a:spLocks noGrp="1"/>
          </p:cNvSpPr>
          <p:nvPr>
            <p:ph sz="half" idx="1"/>
          </p:nvPr>
        </p:nvSpPr>
        <p:spPr/>
        <p:txBody>
          <a:bodyPr>
            <a:normAutofit fontScale="92500" lnSpcReduction="20000"/>
          </a:bodyPr>
          <a:lstStyle/>
          <a:p>
            <a:pPr>
              <a:buNone/>
            </a:pPr>
            <a:r>
              <a:rPr lang="en-US" sz="2400" dirty="0" smtClean="0"/>
              <a:t>Cerebral or brain tissue requires a constant and adequate supply of nutrients.</a:t>
            </a:r>
          </a:p>
          <a:p>
            <a:pPr lvl="1"/>
            <a:r>
              <a:rPr lang="en-US" dirty="0" smtClean="0"/>
              <a:t>The brain receives about 20% of cardiac output</a:t>
            </a:r>
          </a:p>
          <a:p>
            <a:pPr lvl="1"/>
            <a:r>
              <a:rPr lang="en-US" dirty="0" smtClean="0"/>
              <a:t>The circulatory system to an in the brain is intricate and includes:</a:t>
            </a:r>
          </a:p>
          <a:p>
            <a:pPr lvl="2"/>
            <a:r>
              <a:rPr lang="en-US" sz="2400" dirty="0" smtClean="0"/>
              <a:t>The carotid system</a:t>
            </a:r>
          </a:p>
          <a:p>
            <a:pPr lvl="2"/>
            <a:r>
              <a:rPr lang="en-US" sz="2400" dirty="0" smtClean="0"/>
              <a:t>The Circle of Willis</a:t>
            </a:r>
          </a:p>
          <a:p>
            <a:pPr lvl="2"/>
            <a:r>
              <a:rPr lang="en-US" sz="2400" dirty="0" smtClean="0"/>
              <a:t>The venous system</a:t>
            </a:r>
          </a:p>
          <a:p>
            <a:pPr lvl="2"/>
            <a:endParaRPr lang="en-US" dirty="0" smtClean="0"/>
          </a:p>
          <a:p>
            <a:pPr lvl="2"/>
            <a:endParaRPr lang="en-US" sz="1300" dirty="0" smtClean="0"/>
          </a:p>
          <a:p>
            <a:pPr>
              <a:buNone/>
            </a:pPr>
            <a:r>
              <a:rPr lang="en-US" sz="1300" dirty="0" smtClean="0"/>
              <a:t>                 Porth, C. M., &amp; Matfin, G. (2009 )</a:t>
            </a:r>
          </a:p>
          <a:p>
            <a:pPr>
              <a:buNone/>
            </a:pPr>
            <a:r>
              <a:rPr lang="en-US" dirty="0" smtClean="0"/>
              <a:t>		</a:t>
            </a:r>
            <a:endParaRPr lang="en-US" dirty="0"/>
          </a:p>
        </p:txBody>
      </p:sp>
      <p:pic>
        <p:nvPicPr>
          <p:cNvPr id="7" name="Picture 6" descr="http://upload.wikimedia.org/wikipedia/commons/b/b6/Gray516.png"/>
          <p:cNvPicPr/>
          <p:nvPr/>
        </p:nvPicPr>
        <p:blipFill>
          <a:blip r:embed="rId3" cstate="print"/>
          <a:srcRect/>
          <a:stretch>
            <a:fillRect/>
          </a:stretch>
        </p:blipFill>
        <p:spPr bwMode="auto">
          <a:xfrm>
            <a:off x="4419600" y="1447800"/>
            <a:ext cx="4114800" cy="4495800"/>
          </a:xfrm>
          <a:prstGeom prst="rect">
            <a:avLst/>
          </a:prstGeom>
          <a:noFill/>
          <a:ln w="9525">
            <a:noFill/>
            <a:miter lim="800000"/>
            <a:headEnd/>
            <a:tailEnd/>
          </a:ln>
        </p:spPr>
      </p:pic>
      <p:sp>
        <p:nvSpPr>
          <p:cNvPr id="9" name="TextBox 8"/>
          <p:cNvSpPr txBox="1"/>
          <p:nvPr/>
        </p:nvSpPr>
        <p:spPr>
          <a:xfrm>
            <a:off x="5933398" y="6047072"/>
            <a:ext cx="1382173" cy="276999"/>
          </a:xfrm>
          <a:prstGeom prst="rect">
            <a:avLst/>
          </a:prstGeom>
          <a:noFill/>
        </p:spPr>
        <p:txBody>
          <a:bodyPr wrap="none" rtlCol="0">
            <a:spAutoFit/>
          </a:bodyPr>
          <a:lstStyle/>
          <a:p>
            <a:r>
              <a:rPr lang="en-US" sz="1200" dirty="0" smtClean="0"/>
              <a:t>www.wikipedia.org</a:t>
            </a:r>
            <a:endParaRPr lang="en-US" sz="1200" dirty="0"/>
          </a:p>
        </p:txBody>
      </p:sp>
      <p:sp>
        <p:nvSpPr>
          <p:cNvPr id="10" name="Action Button: Home 9">
            <a:hlinkClick r:id="rId4" action="ppaction://hlinksldjump" highlightClick="1"/>
          </p:cNvPr>
          <p:cNvSpPr/>
          <p:nvPr/>
        </p:nvSpPr>
        <p:spPr>
          <a:xfrm>
            <a:off x="457200" y="5943600"/>
            <a:ext cx="6858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of the Brain</a:t>
            </a:r>
            <a:endParaRPr lang="en-US" dirty="0"/>
          </a:p>
        </p:txBody>
      </p:sp>
      <p:sp>
        <p:nvSpPr>
          <p:cNvPr id="3" name="Content Placeholder 2"/>
          <p:cNvSpPr>
            <a:spLocks noGrp="1"/>
          </p:cNvSpPr>
          <p:nvPr>
            <p:ph sz="half" idx="1"/>
          </p:nvPr>
        </p:nvSpPr>
        <p:spPr/>
        <p:txBody>
          <a:bodyPr/>
          <a:lstStyle/>
          <a:p>
            <a:r>
              <a:rPr lang="en-US" dirty="0" smtClean="0"/>
              <a:t>When cells and neurons die within the brain diseases can occur.</a:t>
            </a:r>
          </a:p>
          <a:p>
            <a:endParaRPr lang="en-US" dirty="0" smtClean="0"/>
          </a:p>
          <a:p>
            <a:r>
              <a:rPr lang="en-US" dirty="0" smtClean="0"/>
              <a:t>Some diseases  manifest themselves in the form of dementia.</a:t>
            </a:r>
          </a:p>
        </p:txBody>
      </p:sp>
      <p:pic>
        <p:nvPicPr>
          <p:cNvPr id="74753" name="Picture 1" descr="C:\Documents and Settings\vhamiwsoukut\Local Settings\Temporary Internet Files\Content.IE5\7TR4QYSM\MP900385807[1].jpg"/>
          <p:cNvPicPr>
            <a:picLocks noChangeAspect="1" noChangeArrowheads="1"/>
          </p:cNvPicPr>
          <p:nvPr/>
        </p:nvPicPr>
        <p:blipFill>
          <a:blip r:embed="rId3" cstate="print"/>
          <a:srcRect/>
          <a:stretch>
            <a:fillRect/>
          </a:stretch>
        </p:blipFill>
        <p:spPr bwMode="auto">
          <a:xfrm>
            <a:off x="4800600" y="1981200"/>
            <a:ext cx="3947160" cy="2819400"/>
          </a:xfrm>
          <a:prstGeom prst="rect">
            <a:avLst/>
          </a:prstGeom>
          <a:noFill/>
        </p:spPr>
      </p:pic>
      <p:sp>
        <p:nvSpPr>
          <p:cNvPr id="7" name="TextBox 6"/>
          <p:cNvSpPr txBox="1"/>
          <p:nvPr/>
        </p:nvSpPr>
        <p:spPr>
          <a:xfrm>
            <a:off x="655992" y="5138544"/>
            <a:ext cx="4114800" cy="276999"/>
          </a:xfrm>
          <a:prstGeom prst="rect">
            <a:avLst/>
          </a:prstGeom>
          <a:noFill/>
        </p:spPr>
        <p:txBody>
          <a:bodyPr wrap="square" rtlCol="0">
            <a:spAutoFit/>
          </a:bodyPr>
          <a:lstStyle/>
          <a:p>
            <a:r>
              <a:rPr lang="en-US" sz="1200" dirty="0" smtClean="0"/>
              <a:t>Kohlman, V. C., Lindsey, A. M., &amp; West, C. M. (2003).</a:t>
            </a:r>
            <a:endParaRPr lang="en-US" sz="1200" dirty="0"/>
          </a:p>
        </p:txBody>
      </p:sp>
      <p:sp>
        <p:nvSpPr>
          <p:cNvPr id="8" name="Action Button: Forward or Next 7">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 Associated with Dementia</a:t>
            </a:r>
            <a:endParaRPr lang="en-US" dirty="0"/>
          </a:p>
        </p:txBody>
      </p:sp>
      <p:sp>
        <p:nvSpPr>
          <p:cNvPr id="3" name="Content Placeholder 2"/>
          <p:cNvSpPr>
            <a:spLocks noGrp="1"/>
          </p:cNvSpPr>
          <p:nvPr>
            <p:ph sz="half" idx="1"/>
          </p:nvPr>
        </p:nvSpPr>
        <p:spPr>
          <a:xfrm>
            <a:off x="457200" y="1752600"/>
            <a:ext cx="4038600" cy="4525963"/>
          </a:xfrm>
        </p:spPr>
        <p:txBody>
          <a:bodyPr>
            <a:normAutofit fontScale="77500" lnSpcReduction="20000"/>
          </a:bodyPr>
          <a:lstStyle/>
          <a:p>
            <a:r>
              <a:rPr lang="en-US" dirty="0" smtClean="0"/>
              <a:t>Vascular Dementia</a:t>
            </a:r>
          </a:p>
          <a:p>
            <a:pPr lvl="1"/>
            <a:r>
              <a:rPr lang="en-US" dirty="0" smtClean="0"/>
              <a:t>The second most common cause of dementia is vascular related, mostly caused by cerebral vascular disease.</a:t>
            </a:r>
          </a:p>
          <a:p>
            <a:pPr lvl="1"/>
            <a:endParaRPr lang="en-US" dirty="0" smtClean="0"/>
          </a:p>
          <a:p>
            <a:r>
              <a:rPr lang="en-US" dirty="0" smtClean="0"/>
              <a:t>Lewy Body Dementia</a:t>
            </a:r>
          </a:p>
          <a:p>
            <a:pPr lvl="1"/>
            <a:r>
              <a:rPr lang="en-US" dirty="0" smtClean="0"/>
              <a:t>About 10% of all demented patients over the age of 70 have Lewy Body Dementia.</a:t>
            </a:r>
          </a:p>
          <a:p>
            <a:pPr lvl="1"/>
            <a:endParaRPr lang="en-US" dirty="0" smtClean="0"/>
          </a:p>
          <a:p>
            <a:r>
              <a:rPr lang="en-US" dirty="0" smtClean="0"/>
              <a:t>Alzheimer's</a:t>
            </a:r>
          </a:p>
          <a:p>
            <a:pPr lvl="1"/>
            <a:r>
              <a:rPr lang="en-US" dirty="0" smtClean="0"/>
              <a:t>The most common cause of dementia in the elderly is Alzheimer's.  It accounts for 70-80% of dementia cases.</a:t>
            </a:r>
          </a:p>
          <a:p>
            <a:pPr lvl="1">
              <a:buNone/>
            </a:pPr>
            <a:endParaRPr lang="en-US" dirty="0"/>
          </a:p>
        </p:txBody>
      </p:sp>
      <p:pic>
        <p:nvPicPr>
          <p:cNvPr id="1026" name="Picture 2" descr="C:\Documents and Settings\vhamiwsoukut\Local Settings\Temporary Internet Files\Content.IE5\KP3OY8IP\MPj01852380000[1].jpg"/>
          <p:cNvPicPr>
            <a:picLocks noGrp="1" noChangeAspect="1" noChangeArrowheads="1"/>
          </p:cNvPicPr>
          <p:nvPr>
            <p:ph sz="half" idx="2"/>
          </p:nvPr>
        </p:nvPicPr>
        <p:blipFill>
          <a:blip r:embed="rId3" cstate="print"/>
          <a:srcRect/>
          <a:stretch>
            <a:fillRect/>
          </a:stretch>
        </p:blipFill>
        <p:spPr bwMode="auto">
          <a:xfrm>
            <a:off x="5334000" y="1752600"/>
            <a:ext cx="3070860" cy="4664597"/>
          </a:xfrm>
          <a:prstGeom prst="rect">
            <a:avLst/>
          </a:prstGeom>
          <a:noFill/>
        </p:spPr>
      </p:pic>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600200" y="6172200"/>
            <a:ext cx="3276600" cy="461665"/>
          </a:xfrm>
          <a:prstGeom prst="rect">
            <a:avLst/>
          </a:prstGeom>
          <a:noFill/>
        </p:spPr>
        <p:txBody>
          <a:bodyPr wrap="square" rtlCol="0">
            <a:spAutoFit/>
          </a:bodyPr>
          <a:lstStyle/>
          <a:p>
            <a:r>
              <a:rPr lang="en-US" sz="1200" dirty="0" smtClean="0"/>
              <a:t>Alzheimer's Association (2010)</a:t>
            </a:r>
          </a:p>
          <a:p>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Vascular Dementia</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Is associated with syndromes of brain damage such as: </a:t>
            </a:r>
          </a:p>
          <a:p>
            <a:pPr lvl="1"/>
            <a:r>
              <a:rPr lang="en-US" dirty="0" smtClean="0"/>
              <a:t>Ischemic injury</a:t>
            </a:r>
          </a:p>
          <a:p>
            <a:pPr lvl="1"/>
            <a:r>
              <a:rPr lang="en-US" dirty="0" smtClean="0"/>
              <a:t>Anoxia or hypoxic brain damage</a:t>
            </a:r>
          </a:p>
          <a:p>
            <a:pPr lvl="1"/>
            <a:endParaRPr lang="en-US" dirty="0" smtClean="0"/>
          </a:p>
          <a:p>
            <a:r>
              <a:rPr lang="en-US" dirty="0" smtClean="0"/>
              <a:t>Risk factors for vascular dementia  include :</a:t>
            </a:r>
          </a:p>
          <a:p>
            <a:pPr lvl="1"/>
            <a:r>
              <a:rPr lang="en-US" dirty="0" smtClean="0"/>
              <a:t>Hypertension</a:t>
            </a:r>
          </a:p>
          <a:p>
            <a:pPr lvl="1"/>
            <a:r>
              <a:rPr lang="en-US" dirty="0" smtClean="0"/>
              <a:t>Diabetes</a:t>
            </a:r>
          </a:p>
          <a:p>
            <a:pPr lvl="1"/>
            <a:r>
              <a:rPr lang="en-US" dirty="0" smtClean="0"/>
              <a:t>Hyperlipidemia</a:t>
            </a:r>
          </a:p>
          <a:p>
            <a:pPr lvl="1"/>
            <a:r>
              <a:rPr lang="en-US" dirty="0" smtClean="0"/>
              <a:t>Smoking </a:t>
            </a:r>
          </a:p>
          <a:p>
            <a:pPr lvl="1"/>
            <a:r>
              <a:rPr lang="en-US" dirty="0" smtClean="0"/>
              <a:t>Cardiac arrhythmias</a:t>
            </a:r>
          </a:p>
          <a:p>
            <a:pPr lvl="1"/>
            <a:endParaRPr lang="en-US" dirty="0" smtClean="0"/>
          </a:p>
          <a:p>
            <a:r>
              <a:rPr lang="en-US" dirty="0" smtClean="0"/>
              <a:t>Patients with vascular dementia often have stroke like episodes.</a:t>
            </a:r>
          </a:p>
          <a:p>
            <a:endParaRPr lang="en-US" dirty="0" smtClean="0"/>
          </a:p>
        </p:txBody>
      </p:sp>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658" name="Picture 2" descr="C:\Documents and Settings\vhamiwsoukut\Local Settings\Temporary Internet Files\Content.IE5\ABMOYCTP\MP900385803[1].jpg"/>
          <p:cNvPicPr>
            <a:picLocks noChangeAspect="1" noChangeArrowheads="1"/>
          </p:cNvPicPr>
          <p:nvPr/>
        </p:nvPicPr>
        <p:blipFill>
          <a:blip r:embed="rId3" cstate="print"/>
          <a:srcRect/>
          <a:stretch>
            <a:fillRect/>
          </a:stretch>
        </p:blipFill>
        <p:spPr bwMode="auto">
          <a:xfrm>
            <a:off x="5257800" y="1508760"/>
            <a:ext cx="3200400" cy="4480560"/>
          </a:xfrm>
          <a:prstGeom prst="rect">
            <a:avLst/>
          </a:prstGeom>
          <a:noFill/>
        </p:spPr>
      </p:pic>
      <p:sp>
        <p:nvSpPr>
          <p:cNvPr id="6" name="TextBox 5"/>
          <p:cNvSpPr txBox="1"/>
          <p:nvPr/>
        </p:nvSpPr>
        <p:spPr>
          <a:xfrm>
            <a:off x="1524000" y="6172200"/>
            <a:ext cx="2660344" cy="276999"/>
          </a:xfrm>
          <a:prstGeom prst="rect">
            <a:avLst/>
          </a:prstGeom>
          <a:noFill/>
        </p:spPr>
        <p:txBody>
          <a:bodyPr wrap="none" rtlCol="0">
            <a:spAutoFit/>
          </a:bodyPr>
          <a:lstStyle/>
          <a:p>
            <a:r>
              <a:rPr lang="en-US" sz="1200" dirty="0" err="1" smtClean="0"/>
              <a:t>Querfurth</a:t>
            </a:r>
            <a:r>
              <a:rPr lang="en-US" sz="1200" dirty="0" smtClean="0"/>
              <a:t>, H. W., &amp; </a:t>
            </a:r>
            <a:r>
              <a:rPr lang="en-US" sz="1200" dirty="0" err="1" smtClean="0"/>
              <a:t>Lafera</a:t>
            </a:r>
            <a:r>
              <a:rPr lang="en-US" sz="1200" dirty="0" smtClean="0"/>
              <a:t>, F. M. (2010).</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normAutofit fontScale="90000"/>
          </a:bodyPr>
          <a:lstStyle/>
          <a:p>
            <a:r>
              <a:rPr lang="en-US" dirty="0" smtClean="0"/>
              <a:t>Lewy Body Dementia</a:t>
            </a:r>
            <a:br>
              <a:rPr lang="en-US" dirty="0" smtClean="0"/>
            </a:br>
            <a:endParaRPr lang="en-US" dirty="0"/>
          </a:p>
        </p:txBody>
      </p:sp>
      <p:sp>
        <p:nvSpPr>
          <p:cNvPr id="3" name="Content Placeholder 2"/>
          <p:cNvSpPr>
            <a:spLocks noGrp="1"/>
          </p:cNvSpPr>
          <p:nvPr>
            <p:ph sz="half" idx="1"/>
          </p:nvPr>
        </p:nvSpPr>
        <p:spPr>
          <a:xfrm>
            <a:off x="457200" y="1295400"/>
            <a:ext cx="4343400" cy="4830763"/>
          </a:xfrm>
        </p:spPr>
        <p:txBody>
          <a:bodyPr>
            <a:normAutofit fontScale="92500" lnSpcReduction="10000"/>
          </a:bodyPr>
          <a:lstStyle/>
          <a:p>
            <a:r>
              <a:rPr lang="en-US" dirty="0" smtClean="0"/>
              <a:t>Lewy Bodies are proteins which are not normally present in the brain.</a:t>
            </a:r>
          </a:p>
          <a:p>
            <a:r>
              <a:rPr lang="en-US" dirty="0" smtClean="0"/>
              <a:t>They contain Alpha Synuclein a 140 AA protein which then causes neuron loss and </a:t>
            </a:r>
            <a:r>
              <a:rPr lang="en-US" i="1" dirty="0" smtClean="0"/>
              <a:t>gliosis </a:t>
            </a:r>
            <a:r>
              <a:rPr lang="en-US" dirty="0" smtClean="0"/>
              <a:t>or brain scarring.</a:t>
            </a:r>
          </a:p>
          <a:p>
            <a:r>
              <a:rPr lang="en-US" dirty="0" smtClean="0"/>
              <a:t>Lewy Bodies were formerly thought to only occur in patients with Parkinson’s disease, but this is not true.</a:t>
            </a:r>
          </a:p>
          <a:p>
            <a:endParaRPr lang="en-US" dirty="0" smtClean="0"/>
          </a:p>
          <a:p>
            <a:endParaRPr lang="en-US" dirty="0" smtClean="0"/>
          </a:p>
          <a:p>
            <a:endParaRPr lang="en-US" dirty="0"/>
          </a:p>
        </p:txBody>
      </p:sp>
      <p:pic>
        <p:nvPicPr>
          <p:cNvPr id="41986" name="Picture 2" descr="http://www.genome.gov/Images/press_photos/lowres/10005-72.jpg"/>
          <p:cNvPicPr>
            <a:picLocks noChangeAspect="1" noChangeArrowheads="1"/>
          </p:cNvPicPr>
          <p:nvPr/>
        </p:nvPicPr>
        <p:blipFill>
          <a:blip r:embed="rId3" cstate="print"/>
          <a:srcRect/>
          <a:stretch>
            <a:fillRect/>
          </a:stretch>
        </p:blipFill>
        <p:spPr bwMode="auto">
          <a:xfrm>
            <a:off x="4800600" y="1447800"/>
            <a:ext cx="3669267" cy="2751950"/>
          </a:xfrm>
          <a:prstGeom prst="rect">
            <a:avLst/>
          </a:prstGeom>
          <a:noFill/>
          <a:ln>
            <a:solidFill>
              <a:schemeClr val="accent1"/>
            </a:solidFill>
          </a:ln>
        </p:spPr>
      </p:pic>
      <p:sp>
        <p:nvSpPr>
          <p:cNvPr id="6" name="TextBox 5"/>
          <p:cNvSpPr txBox="1"/>
          <p:nvPr/>
        </p:nvSpPr>
        <p:spPr>
          <a:xfrm>
            <a:off x="5029200" y="4257120"/>
            <a:ext cx="3733800" cy="276999"/>
          </a:xfrm>
          <a:prstGeom prst="rect">
            <a:avLst/>
          </a:prstGeom>
          <a:noFill/>
        </p:spPr>
        <p:txBody>
          <a:bodyPr wrap="square" rtlCol="0">
            <a:spAutoFit/>
          </a:bodyPr>
          <a:lstStyle/>
          <a:p>
            <a:r>
              <a:rPr lang="en-US" sz="1200" dirty="0" smtClean="0"/>
              <a:t>Graphic from www.genome.gov</a:t>
            </a:r>
            <a:endParaRPr lang="en-US" sz="1200" dirty="0"/>
          </a:p>
        </p:txBody>
      </p:sp>
      <p:sp>
        <p:nvSpPr>
          <p:cNvPr id="7" name="Right Arrow 6"/>
          <p:cNvSpPr/>
          <p:nvPr/>
        </p:nvSpPr>
        <p:spPr>
          <a:xfrm rot="8929751">
            <a:off x="6607993" y="23518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ction Button: Forward or Next 7">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563780" y="6033054"/>
            <a:ext cx="2855820" cy="461665"/>
          </a:xfrm>
          <a:prstGeom prst="rect">
            <a:avLst/>
          </a:prstGeom>
          <a:noFill/>
        </p:spPr>
        <p:txBody>
          <a:bodyPr wrap="square" rtlCol="0">
            <a:spAutoFit/>
          </a:bodyPr>
          <a:lstStyle/>
          <a:p>
            <a:r>
              <a:rPr lang="en-US" sz="1200" dirty="0" err="1" smtClean="0"/>
              <a:t>Querfurth</a:t>
            </a:r>
            <a:r>
              <a:rPr lang="en-US" sz="1200" dirty="0" smtClean="0"/>
              <a:t>, H. W., &amp; </a:t>
            </a:r>
            <a:r>
              <a:rPr lang="en-US" sz="1200" dirty="0" err="1" smtClean="0"/>
              <a:t>Lafera</a:t>
            </a:r>
            <a:r>
              <a:rPr lang="en-US" sz="1200" dirty="0" smtClean="0"/>
              <a:t>, F. M. (2010).</a:t>
            </a:r>
          </a:p>
          <a:p>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Lewy Body Disease</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The onset of Lewy Body Disease occurs typically between ages 50-70.</a:t>
            </a:r>
          </a:p>
          <a:p>
            <a:endParaRPr lang="en-US" dirty="0" smtClean="0"/>
          </a:p>
          <a:p>
            <a:r>
              <a:rPr lang="en-US" dirty="0" smtClean="0"/>
              <a:t>In this disease the depletion of acetylcholine                      (a neurotransmitter) can be more severe than in Alzheimer’s .</a:t>
            </a:r>
          </a:p>
          <a:p>
            <a:endParaRPr lang="en-US" dirty="0" smtClean="0"/>
          </a:p>
          <a:p>
            <a:r>
              <a:rPr lang="en-US" dirty="0" smtClean="0"/>
              <a:t>Treatment  for this includes giving cholinesterase inhibitors.</a:t>
            </a:r>
          </a:p>
        </p:txBody>
      </p:sp>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25250" y="6248400"/>
            <a:ext cx="3810000" cy="276999"/>
          </a:xfrm>
          <a:prstGeom prst="rect">
            <a:avLst/>
          </a:prstGeom>
          <a:noFill/>
        </p:spPr>
        <p:txBody>
          <a:bodyPr wrap="square" rtlCol="0">
            <a:spAutoFit/>
          </a:bodyPr>
          <a:lstStyle/>
          <a:p>
            <a:r>
              <a:rPr lang="en-US" sz="1200" dirty="0" smtClean="0"/>
              <a:t>Alzheimer's Association. (2010)</a:t>
            </a:r>
            <a:endParaRPr lang="en-US" sz="1200" dirty="0"/>
          </a:p>
        </p:txBody>
      </p:sp>
      <p:pic>
        <p:nvPicPr>
          <p:cNvPr id="1026" name="Picture 2" descr="C:\Documents and Settings\vhamiwbayl.VHA12\Local Settings\Temporary Internet Files\Content.IE5\MBLYLQ78\MC900358755[1].wmf"/>
          <p:cNvPicPr>
            <a:picLocks noChangeAspect="1" noChangeArrowheads="1"/>
          </p:cNvPicPr>
          <p:nvPr/>
        </p:nvPicPr>
        <p:blipFill>
          <a:blip r:embed="rId3" cstate="print"/>
          <a:srcRect/>
          <a:stretch>
            <a:fillRect/>
          </a:stretch>
        </p:blipFill>
        <p:spPr bwMode="auto">
          <a:xfrm>
            <a:off x="4800600" y="1981200"/>
            <a:ext cx="3818731" cy="3352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914400"/>
            <a:ext cx="8229600" cy="5334000"/>
          </a:xfrm>
        </p:spPr>
        <p:txBody>
          <a:bodyPr>
            <a:normAutofit fontScale="47500" lnSpcReduction="20000"/>
          </a:bodyPr>
          <a:lstStyle/>
          <a:p>
            <a:pPr>
              <a:buNone/>
            </a:pPr>
            <a:endParaRPr lang="en-US" dirty="0" smtClean="0"/>
          </a:p>
          <a:p>
            <a:pPr>
              <a:buNone/>
            </a:pPr>
            <a:r>
              <a:rPr lang="en-US" sz="4000" dirty="0" smtClean="0">
                <a:hlinkClick r:id="rId3" action="ppaction://hlinksldjump"/>
              </a:rPr>
              <a:t>DEMENTIA</a:t>
            </a:r>
            <a:endParaRPr lang="en-US" sz="4000" dirty="0" smtClean="0"/>
          </a:p>
          <a:p>
            <a:pPr>
              <a:buNone/>
            </a:pPr>
            <a:r>
              <a:rPr lang="en-US" sz="4000" dirty="0" smtClean="0"/>
              <a:t>		</a:t>
            </a:r>
          </a:p>
          <a:p>
            <a:pPr>
              <a:buNone/>
            </a:pPr>
            <a:r>
              <a:rPr lang="en-US" sz="4000" dirty="0" smtClean="0">
                <a:hlinkClick r:id="rId4" action="ppaction://hlinksldjump"/>
              </a:rPr>
              <a:t>THE BRAIN</a:t>
            </a:r>
            <a:endParaRPr lang="en-US" sz="4000" dirty="0" smtClean="0"/>
          </a:p>
          <a:p>
            <a:pPr>
              <a:buNone/>
            </a:pPr>
            <a:endParaRPr lang="en-US" sz="4000" dirty="0" smtClean="0"/>
          </a:p>
          <a:p>
            <a:pPr>
              <a:buNone/>
            </a:pPr>
            <a:r>
              <a:rPr lang="en-US" sz="4000" dirty="0" smtClean="0">
                <a:hlinkClick r:id="rId5" action="ppaction://hlinksldjump"/>
              </a:rPr>
              <a:t>DISEASES</a:t>
            </a:r>
            <a:endParaRPr lang="en-US" sz="4000" dirty="0" smtClean="0"/>
          </a:p>
          <a:p>
            <a:pPr>
              <a:buNone/>
            </a:pPr>
            <a:endParaRPr lang="en-US" sz="4000" dirty="0" smtClean="0"/>
          </a:p>
          <a:p>
            <a:pPr>
              <a:buNone/>
            </a:pPr>
            <a:r>
              <a:rPr lang="en-US" sz="4000" dirty="0" smtClean="0">
                <a:hlinkClick r:id="rId6" action="ppaction://hlinksldjump"/>
              </a:rPr>
              <a:t>ALZHEIMERS DISEASE</a:t>
            </a:r>
            <a:endParaRPr lang="en-US" sz="4000" dirty="0" smtClean="0"/>
          </a:p>
          <a:p>
            <a:pPr>
              <a:buNone/>
            </a:pPr>
            <a:endParaRPr lang="en-US" sz="4000" dirty="0" smtClean="0"/>
          </a:p>
          <a:p>
            <a:pPr>
              <a:buNone/>
            </a:pPr>
            <a:r>
              <a:rPr lang="en-US" sz="4000" dirty="0" smtClean="0">
                <a:hlinkClick r:id="rId7" action="ppaction://hlinksldjump"/>
              </a:rPr>
              <a:t>OTHER FACTORS</a:t>
            </a:r>
            <a:endParaRPr lang="en-US" sz="4000" dirty="0" smtClean="0"/>
          </a:p>
          <a:p>
            <a:pPr lvl="1"/>
            <a:r>
              <a:rPr lang="en-US" sz="3800" dirty="0" smtClean="0"/>
              <a:t>Aging</a:t>
            </a:r>
          </a:p>
          <a:p>
            <a:pPr lvl="1"/>
            <a:r>
              <a:rPr lang="en-US" sz="3800" dirty="0" smtClean="0"/>
              <a:t>Genetics</a:t>
            </a:r>
          </a:p>
          <a:p>
            <a:pPr lvl="1"/>
            <a:r>
              <a:rPr lang="en-US" sz="3800" dirty="0" smtClean="0"/>
              <a:t>Stress </a:t>
            </a:r>
          </a:p>
          <a:p>
            <a:pPr lvl="1"/>
            <a:r>
              <a:rPr lang="en-US" sz="3800" dirty="0" smtClean="0"/>
              <a:t>Inflammation</a:t>
            </a:r>
          </a:p>
          <a:p>
            <a:pPr lvl="1"/>
            <a:endParaRPr lang="en-US" sz="3800" dirty="0" smtClean="0"/>
          </a:p>
          <a:p>
            <a:pPr marL="285750" lvl="1">
              <a:buNone/>
            </a:pPr>
            <a:r>
              <a:rPr lang="en-US" sz="4000" dirty="0" smtClean="0">
                <a:hlinkClick r:id="rId8" action="ppaction://hlinksldjump"/>
              </a:rPr>
              <a:t>NURSING IMPLICATIONS</a:t>
            </a:r>
            <a:endParaRPr lang="en-US" sz="4000" dirty="0" smtClean="0"/>
          </a:p>
          <a:p>
            <a:pPr marL="285750" lvl="1">
              <a:buNone/>
            </a:pPr>
            <a:endParaRPr lang="en-US" sz="4000" dirty="0" smtClean="0"/>
          </a:p>
          <a:p>
            <a:pPr marL="285750" lvl="1">
              <a:buNone/>
            </a:pPr>
            <a:r>
              <a:rPr lang="en-US" sz="4000" dirty="0" smtClean="0">
                <a:hlinkClick r:id="rId9" action="ppaction://hlinksldjump"/>
              </a:rPr>
              <a:t>CASE STUDY</a:t>
            </a:r>
            <a:endParaRPr lang="en-US" sz="4000" dirty="0" smtClean="0"/>
          </a:p>
          <a:p>
            <a:pPr lvl="1">
              <a:buNone/>
            </a:pPr>
            <a:endParaRPr lang="en-US" dirty="0"/>
          </a:p>
        </p:txBody>
      </p:sp>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Title 11"/>
          <p:cNvSpPr>
            <a:spLocks noGrp="1"/>
          </p:cNvSpPr>
          <p:nvPr>
            <p:ph type="title"/>
          </p:nvPr>
        </p:nvSpPr>
        <p:spPr>
          <a:xfrm>
            <a:off x="457200" y="0"/>
            <a:ext cx="8229600" cy="1143000"/>
          </a:xfrm>
        </p:spPr>
        <p:txBody>
          <a:bodyPr>
            <a:normAutofit fontScale="90000"/>
          </a:bodyPr>
          <a:lstStyle/>
          <a:p>
            <a:r>
              <a:rPr lang="en-US" dirty="0" smtClean="0"/>
              <a:t>Dementia – Clearing Up the Confusion</a:t>
            </a:r>
            <a:endParaRPr lang="en-US" dirty="0"/>
          </a:p>
        </p:txBody>
      </p:sp>
      <p:sp>
        <p:nvSpPr>
          <p:cNvPr id="6" name="TextBox 5"/>
          <p:cNvSpPr txBox="1"/>
          <p:nvPr/>
        </p:nvSpPr>
        <p:spPr>
          <a:xfrm>
            <a:off x="3352800" y="1066800"/>
            <a:ext cx="5410200" cy="6093976"/>
          </a:xfrm>
          <a:prstGeom prst="rect">
            <a:avLst/>
          </a:prstGeom>
          <a:noFill/>
        </p:spPr>
        <p:txBody>
          <a:bodyPr wrap="square" rtlCol="0">
            <a:spAutoFit/>
          </a:bodyPr>
          <a:lstStyle/>
          <a:p>
            <a:r>
              <a:rPr lang="en-US" sz="2400" dirty="0" smtClean="0"/>
              <a:t>At the end of this tutorial the learner will be able to:</a:t>
            </a:r>
          </a:p>
          <a:p>
            <a:pPr lvl="1">
              <a:buFont typeface="Arial" pitchFamily="34" charset="0"/>
              <a:buChar char="•"/>
            </a:pPr>
            <a:r>
              <a:rPr lang="en-US" sz="2400" dirty="0" smtClean="0"/>
              <a:t>Discuss dementia and the </a:t>
            </a:r>
            <a:r>
              <a:rPr lang="en-US" sz="2400" dirty="0" err="1" smtClean="0"/>
              <a:t>pathophysiology</a:t>
            </a:r>
            <a:r>
              <a:rPr lang="en-US" sz="2400" dirty="0" smtClean="0"/>
              <a:t> related to it.</a:t>
            </a:r>
          </a:p>
          <a:p>
            <a:pPr lvl="1">
              <a:buFont typeface="Arial" pitchFamily="34" charset="0"/>
              <a:buChar char="•"/>
            </a:pPr>
            <a:r>
              <a:rPr lang="en-US" sz="2400" dirty="0" smtClean="0"/>
              <a:t>Discuss other factors that impact dementia.</a:t>
            </a:r>
          </a:p>
          <a:p>
            <a:pPr lvl="1">
              <a:buFont typeface="Arial" pitchFamily="34" charset="0"/>
              <a:buChar char="•"/>
            </a:pPr>
            <a:r>
              <a:rPr lang="en-US" sz="2400" dirty="0" smtClean="0"/>
              <a:t>Discuss nursing implications while caring for patients with dementia.</a:t>
            </a:r>
          </a:p>
          <a:p>
            <a:endParaRPr lang="en-US" sz="2400" dirty="0" smtClean="0"/>
          </a:p>
          <a:p>
            <a:r>
              <a:rPr lang="en-US" sz="1400" dirty="0" smtClean="0"/>
              <a:t>Directions: Click on topics on the left to link to information.</a:t>
            </a:r>
          </a:p>
          <a:p>
            <a:endParaRPr lang="en-US" sz="1400" dirty="0" smtClean="0"/>
          </a:p>
          <a:p>
            <a:r>
              <a:rPr lang="en-US" sz="1400" dirty="0" smtClean="0"/>
              <a:t>From there:</a:t>
            </a:r>
          </a:p>
          <a:p>
            <a:r>
              <a:rPr lang="en-US" sz="1400" dirty="0" smtClean="0"/>
              <a:t>To go to next slide, click </a:t>
            </a:r>
          </a:p>
          <a:p>
            <a:r>
              <a:rPr lang="en-US" sz="1400" dirty="0" smtClean="0"/>
              <a:t>           </a:t>
            </a:r>
          </a:p>
          <a:p>
            <a:r>
              <a:rPr lang="en-US" sz="1400" dirty="0" smtClean="0"/>
              <a:t>To go to Home page, click</a:t>
            </a:r>
          </a:p>
          <a:p>
            <a:endParaRPr lang="en-US" dirty="0" smtClean="0"/>
          </a:p>
          <a:p>
            <a:endParaRPr lang="en-US" dirty="0" smtClean="0"/>
          </a:p>
          <a:p>
            <a:endParaRPr lang="en-US" dirty="0" smtClean="0"/>
          </a:p>
          <a:p>
            <a:endParaRPr lang="en-US" dirty="0" smtClean="0"/>
          </a:p>
          <a:p>
            <a:endParaRPr lang="en-US" dirty="0"/>
          </a:p>
        </p:txBody>
      </p:sp>
      <p:sp>
        <p:nvSpPr>
          <p:cNvPr id="7" name="Action Button: Forward or Next 6">
            <a:hlinkClick r:id="" action="ppaction://hlinkshowjump?jump=nextslide" highlightClick="1"/>
          </p:cNvPr>
          <p:cNvSpPr/>
          <p:nvPr/>
        </p:nvSpPr>
        <p:spPr>
          <a:xfrm>
            <a:off x="5579166" y="5029200"/>
            <a:ext cx="381000" cy="3048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Home 8">
            <a:hlinkClick r:id="rId10" action="ppaction://hlinksldjump" highlightClick="1"/>
          </p:cNvPr>
          <p:cNvSpPr/>
          <p:nvPr/>
        </p:nvSpPr>
        <p:spPr>
          <a:xfrm>
            <a:off x="5562600" y="5562600"/>
            <a:ext cx="381000" cy="304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Disease</a:t>
            </a:r>
            <a:endParaRPr lang="en-US" dirty="0"/>
          </a:p>
        </p:txBody>
      </p:sp>
      <p:sp>
        <p:nvSpPr>
          <p:cNvPr id="3" name="Content Placeholder 2"/>
          <p:cNvSpPr>
            <a:spLocks noGrp="1"/>
          </p:cNvSpPr>
          <p:nvPr>
            <p:ph sz="half" idx="1"/>
          </p:nvPr>
        </p:nvSpPr>
        <p:spPr>
          <a:xfrm>
            <a:off x="457200" y="1524000"/>
            <a:ext cx="4343400" cy="4525963"/>
          </a:xfrm>
        </p:spPr>
        <p:txBody>
          <a:bodyPr>
            <a:normAutofit fontScale="92500" lnSpcReduction="10000"/>
          </a:bodyPr>
          <a:lstStyle/>
          <a:p>
            <a:r>
              <a:rPr lang="en-US" dirty="0" smtClean="0"/>
              <a:t>The exact cause of Alzheimer’s is unknown.</a:t>
            </a:r>
          </a:p>
          <a:p>
            <a:r>
              <a:rPr lang="en-US" dirty="0" smtClean="0"/>
              <a:t>Statistics show that:</a:t>
            </a:r>
          </a:p>
          <a:p>
            <a:pPr lvl="1"/>
            <a:r>
              <a:rPr lang="en-US" dirty="0" smtClean="0"/>
              <a:t>1 in 8 men and 1 in 4 women will develop Alzheimer’s disease during their lifetime. </a:t>
            </a:r>
          </a:p>
          <a:p>
            <a:pPr lvl="1"/>
            <a:r>
              <a:rPr lang="en-US" dirty="0" smtClean="0"/>
              <a:t>More than 4.5 million people  suffer from Alzheimer’s disease  in the United States.</a:t>
            </a:r>
          </a:p>
          <a:p>
            <a:pPr lvl="1"/>
            <a:r>
              <a:rPr lang="en-US" dirty="0" smtClean="0"/>
              <a:t>By  the year 2050 the number of people affected by this disease will exceed 13 million.</a:t>
            </a:r>
          </a:p>
          <a:p>
            <a:endParaRPr lang="en-US" dirty="0" smtClean="0"/>
          </a:p>
        </p:txBody>
      </p:sp>
      <p:pic>
        <p:nvPicPr>
          <p:cNvPr id="2050" name="Picture 2" descr="C:\Documents and Settings\vhamiwsoukut\Local Settings\Temporary Internet Files\Content.IE5\I55WXZ31\MPj02275770000[1].jpg"/>
          <p:cNvPicPr>
            <a:picLocks noChangeAspect="1" noChangeArrowheads="1"/>
          </p:cNvPicPr>
          <p:nvPr/>
        </p:nvPicPr>
        <p:blipFill>
          <a:blip r:embed="rId3" cstate="print"/>
          <a:srcRect/>
          <a:stretch>
            <a:fillRect/>
          </a:stretch>
        </p:blipFill>
        <p:spPr bwMode="auto">
          <a:xfrm>
            <a:off x="5334000" y="1600200"/>
            <a:ext cx="2895600" cy="4387273"/>
          </a:xfrm>
          <a:prstGeom prst="rect">
            <a:avLst/>
          </a:prstGeom>
          <a:noFill/>
          <a:ln w="25400">
            <a:solidFill>
              <a:schemeClr val="tx1"/>
            </a:solidFill>
          </a:ln>
        </p:spPr>
      </p:pic>
      <p:sp>
        <p:nvSpPr>
          <p:cNvPr id="10" name="Action Button: Forward or Next 9">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95400" y="5943600"/>
            <a:ext cx="3581400" cy="276999"/>
          </a:xfrm>
          <a:prstGeom prst="rect">
            <a:avLst/>
          </a:prstGeom>
          <a:noFill/>
        </p:spPr>
        <p:txBody>
          <a:bodyPr wrap="square" rtlCol="0">
            <a:spAutoFit/>
          </a:bodyPr>
          <a:lstStyle/>
          <a:p>
            <a:r>
              <a:rPr lang="en-US" sz="1200" dirty="0" smtClean="0"/>
              <a:t>Alzheimer's Association. (2010)</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Disease</a:t>
            </a:r>
            <a:endParaRPr lang="en-US" dirty="0"/>
          </a:p>
        </p:txBody>
      </p:sp>
      <p:sp>
        <p:nvSpPr>
          <p:cNvPr id="3" name="Content Placeholder 2"/>
          <p:cNvSpPr>
            <a:spLocks noGrp="1"/>
          </p:cNvSpPr>
          <p:nvPr>
            <p:ph idx="1"/>
          </p:nvPr>
        </p:nvSpPr>
        <p:spPr>
          <a:xfrm>
            <a:off x="457200" y="1600201"/>
            <a:ext cx="5105400" cy="4114800"/>
          </a:xfrm>
        </p:spPr>
        <p:txBody>
          <a:bodyPr>
            <a:normAutofit fontScale="85000" lnSpcReduction="10000"/>
          </a:bodyPr>
          <a:lstStyle/>
          <a:p>
            <a:r>
              <a:rPr lang="en-US" dirty="0" smtClean="0"/>
              <a:t>Alzheimer's comprises 70-80 % of dementia; but we don’t want to disregard the Vascular or Lewy Body Diseases.</a:t>
            </a:r>
          </a:p>
          <a:p>
            <a:endParaRPr lang="en-US" dirty="0" smtClean="0"/>
          </a:p>
          <a:p>
            <a:r>
              <a:rPr lang="en-US" dirty="0" smtClean="0"/>
              <a:t>Nursing interventions for these patients  are often similar, even though the causes and medical treatments may differ.</a:t>
            </a:r>
          </a:p>
        </p:txBody>
      </p:sp>
      <p:pic>
        <p:nvPicPr>
          <p:cNvPr id="43012" name="Picture 4" descr="C:\Documents and Settings\vhamiwsoukut\Local Settings\Temporary Internet Files\Content.IE5\YD0LO6YX\MPj04223700000[1].jpg"/>
          <p:cNvPicPr>
            <a:picLocks noChangeAspect="1" noChangeArrowheads="1"/>
          </p:cNvPicPr>
          <p:nvPr/>
        </p:nvPicPr>
        <p:blipFill>
          <a:blip r:embed="rId3" cstate="print"/>
          <a:srcRect/>
          <a:stretch>
            <a:fillRect/>
          </a:stretch>
        </p:blipFill>
        <p:spPr bwMode="auto">
          <a:xfrm>
            <a:off x="5638800" y="2209800"/>
            <a:ext cx="2820918" cy="1879878"/>
          </a:xfrm>
          <a:prstGeom prst="rect">
            <a:avLst/>
          </a:prstGeom>
          <a:noFill/>
          <a:ln w="25400">
            <a:solidFill>
              <a:schemeClr val="tx1"/>
            </a:solidFill>
          </a:ln>
        </p:spPr>
      </p:pic>
      <p:sp>
        <p:nvSpPr>
          <p:cNvPr id="6" name="Action Button: Forward or Next 5">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Jogger</a:t>
            </a:r>
            <a:endParaRPr lang="en-US" dirty="0"/>
          </a:p>
        </p:txBody>
      </p:sp>
      <p:sp>
        <p:nvSpPr>
          <p:cNvPr id="7" name="Content Placeholder 6"/>
          <p:cNvSpPr>
            <a:spLocks noGrp="1"/>
          </p:cNvSpPr>
          <p:nvPr>
            <p:ph sz="half" idx="1"/>
          </p:nvPr>
        </p:nvSpPr>
        <p:spPr>
          <a:xfrm>
            <a:off x="457200" y="1600201"/>
            <a:ext cx="4572000" cy="4267200"/>
          </a:xfrm>
        </p:spPr>
        <p:txBody>
          <a:bodyPr>
            <a:normAutofit lnSpcReduction="10000"/>
          </a:bodyPr>
          <a:lstStyle/>
          <a:p>
            <a:pPr>
              <a:buNone/>
            </a:pPr>
            <a:r>
              <a:rPr lang="en-US" dirty="0" smtClean="0"/>
              <a:t>     Answer True or False</a:t>
            </a:r>
          </a:p>
          <a:p>
            <a:pPr>
              <a:buNone/>
            </a:pPr>
            <a:endParaRPr lang="en-US" dirty="0" smtClean="0"/>
          </a:p>
          <a:p>
            <a:r>
              <a:rPr lang="en-US" dirty="0" smtClean="0"/>
              <a:t>Alzheimer's accounts for 70-80% of dementia. </a:t>
            </a:r>
          </a:p>
          <a:p>
            <a:endParaRPr lang="en-US" dirty="0" smtClean="0"/>
          </a:p>
          <a:p>
            <a:r>
              <a:rPr lang="en-US" dirty="0" smtClean="0"/>
              <a:t>Three causes for dementia can be Alzheimer's, Lewy Body Disease, and Vascular Diseases.  </a:t>
            </a:r>
          </a:p>
        </p:txBody>
      </p:sp>
      <p:pic>
        <p:nvPicPr>
          <p:cNvPr id="1026" name="Picture 2" descr="C:\Documents and Settings\vhamiwbayl.VHA12\Local Settings\Temporary Internet Files\Content.IE5\TMC0XPY2\MCj04405260000[1].wmf"/>
          <p:cNvPicPr>
            <a:picLocks noChangeAspect="1" noChangeArrowheads="1"/>
          </p:cNvPicPr>
          <p:nvPr/>
        </p:nvPicPr>
        <p:blipFill>
          <a:blip r:embed="rId3" cstate="print"/>
          <a:srcRect/>
          <a:stretch>
            <a:fillRect/>
          </a:stretch>
        </p:blipFill>
        <p:spPr bwMode="auto">
          <a:xfrm>
            <a:off x="5791200" y="1371600"/>
            <a:ext cx="1898650" cy="4556760"/>
          </a:xfrm>
          <a:prstGeom prst="rect">
            <a:avLst/>
          </a:prstGeom>
          <a:noFill/>
        </p:spPr>
      </p:pic>
      <p:sp>
        <p:nvSpPr>
          <p:cNvPr id="9" name="Action Button: Home 8">
            <a:hlinkClick r:id="rId4" action="ppaction://hlinksldjump" highlightClick="1"/>
          </p:cNvPr>
          <p:cNvSpPr/>
          <p:nvPr/>
        </p:nvSpPr>
        <p:spPr>
          <a:xfrm>
            <a:off x="457200" y="5943600"/>
            <a:ext cx="6858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143000" y="3276600"/>
            <a:ext cx="914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true</a:t>
            </a:r>
            <a:endParaRPr lang="en-US" dirty="0">
              <a:solidFill>
                <a:schemeClr val="tx1"/>
              </a:solidFill>
            </a:endParaRPr>
          </a:p>
        </p:txBody>
      </p:sp>
      <p:sp>
        <p:nvSpPr>
          <p:cNvPr id="10" name="Rectangle 9"/>
          <p:cNvSpPr/>
          <p:nvPr/>
        </p:nvSpPr>
        <p:spPr>
          <a:xfrm>
            <a:off x="2819400" y="3276600"/>
            <a:ext cx="91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false</a:t>
            </a:r>
            <a:endParaRPr lang="en-US" dirty="0">
              <a:solidFill>
                <a:schemeClr val="tx1"/>
              </a:solidFill>
            </a:endParaRPr>
          </a:p>
        </p:txBody>
      </p:sp>
      <p:sp>
        <p:nvSpPr>
          <p:cNvPr id="11" name="Rectangle 10"/>
          <p:cNvSpPr/>
          <p:nvPr/>
        </p:nvSpPr>
        <p:spPr>
          <a:xfrm>
            <a:off x="1752600" y="55626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true</a:t>
            </a:r>
            <a:endParaRPr lang="en-US" dirty="0">
              <a:solidFill>
                <a:schemeClr val="tx1"/>
              </a:solidFill>
            </a:endParaRPr>
          </a:p>
        </p:txBody>
      </p:sp>
      <p:sp>
        <p:nvSpPr>
          <p:cNvPr id="12" name="Rectangle 11"/>
          <p:cNvSpPr/>
          <p:nvPr/>
        </p:nvSpPr>
        <p:spPr>
          <a:xfrm>
            <a:off x="3200400" y="55626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false</a:t>
            </a:r>
            <a:endParaRPr lang="en-US" dirty="0">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1" nodeType="clickEffect">
                                  <p:stCondLst>
                                    <p:cond delay="0"/>
                                  </p:stCondLst>
                                  <p:childTnLst>
                                    <p:animEffect transition="out" filter="checkerboard(across)">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5" presetClass="exit" presetSubtype="10" fill="hold" grpId="0" nodeType="clickEffect">
                                  <p:stCondLst>
                                    <p:cond delay="0"/>
                                  </p:stCondLst>
                                  <p:childTnLst>
                                    <p:animEffect transition="out" filter="checkerboard(across)">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1"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Disease</a:t>
            </a:r>
            <a:endParaRPr lang="en-US" dirty="0"/>
          </a:p>
        </p:txBody>
      </p:sp>
      <p:sp>
        <p:nvSpPr>
          <p:cNvPr id="8" name="Text Placeholder 7"/>
          <p:cNvSpPr>
            <a:spLocks noGrp="1"/>
          </p:cNvSpPr>
          <p:nvPr>
            <p:ph sz="half" idx="1"/>
          </p:nvPr>
        </p:nvSpPr>
        <p:spPr>
          <a:xfrm>
            <a:off x="457200" y="1600200"/>
            <a:ext cx="5029200" cy="4525963"/>
          </a:xfrm>
        </p:spPr>
        <p:txBody>
          <a:bodyPr>
            <a:normAutofit lnSpcReduction="10000"/>
          </a:bodyPr>
          <a:lstStyle/>
          <a:p>
            <a:pPr marL="0" indent="0">
              <a:buNone/>
            </a:pPr>
            <a:r>
              <a:rPr lang="en-US" dirty="0" smtClean="0"/>
              <a:t>Alzheimer’s disease is named after Dr. Alois Alzheimer. </a:t>
            </a:r>
          </a:p>
          <a:p>
            <a:pPr marL="0" indent="0">
              <a:buNone/>
            </a:pPr>
            <a:endParaRPr lang="en-US" dirty="0" smtClean="0"/>
          </a:p>
          <a:p>
            <a:pPr marL="0" indent="0">
              <a:buNone/>
            </a:pPr>
            <a:r>
              <a:rPr lang="en-US" dirty="0" smtClean="0"/>
              <a:t>In  the early 1900’s he noticed a patient  named Auguste, had  symptoms  of memory loss, language problems, and unpredictable behavior.  After she died at age 56, he examined her brain.</a:t>
            </a:r>
            <a:endParaRPr lang="en-US" dirty="0"/>
          </a:p>
        </p:txBody>
      </p:sp>
      <p:pic>
        <p:nvPicPr>
          <p:cNvPr id="41986" name="Picture 2" descr="http://www.alz.org/nca/images/Alois_Alzheimer_lo-rez.jpg"/>
          <p:cNvPicPr>
            <a:picLocks noChangeAspect="1" noChangeArrowheads="1"/>
          </p:cNvPicPr>
          <p:nvPr/>
        </p:nvPicPr>
        <p:blipFill>
          <a:blip r:embed="rId3" cstate="print"/>
          <a:srcRect/>
          <a:stretch>
            <a:fillRect/>
          </a:stretch>
        </p:blipFill>
        <p:spPr bwMode="auto">
          <a:xfrm>
            <a:off x="6019800" y="1447800"/>
            <a:ext cx="1752600" cy="2445996"/>
          </a:xfrm>
          <a:prstGeom prst="rect">
            <a:avLst/>
          </a:prstGeom>
          <a:noFill/>
          <a:ln w="25400">
            <a:solidFill>
              <a:schemeClr val="tx1"/>
            </a:solidFill>
          </a:ln>
        </p:spPr>
      </p:pic>
      <p:pic>
        <p:nvPicPr>
          <p:cNvPr id="59393" name="Picture 1" descr="http://www.alz.org/national/images/subpage_people_aguste.gif"/>
          <p:cNvPicPr>
            <a:picLocks noChangeAspect="1" noChangeArrowheads="1"/>
          </p:cNvPicPr>
          <p:nvPr/>
        </p:nvPicPr>
        <p:blipFill>
          <a:blip r:embed="rId4" cstate="print"/>
          <a:srcRect/>
          <a:stretch>
            <a:fillRect/>
          </a:stretch>
        </p:blipFill>
        <p:spPr bwMode="auto">
          <a:xfrm>
            <a:off x="6248400" y="4343400"/>
            <a:ext cx="1428750" cy="1905000"/>
          </a:xfrm>
          <a:prstGeom prst="rect">
            <a:avLst/>
          </a:prstGeom>
          <a:noFill/>
        </p:spPr>
      </p:pic>
      <p:sp>
        <p:nvSpPr>
          <p:cNvPr id="11" name="Action Button: Forward or Next 10">
            <a:hlinkClick r:id="" action="ppaction://hlinkshowjump?jump=nextslide" highlightClick="1"/>
          </p:cNvPr>
          <p:cNvSpPr/>
          <p:nvPr/>
        </p:nvSpPr>
        <p:spPr>
          <a:xfrm>
            <a:off x="228600" y="6096000"/>
            <a:ext cx="7620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711688" y="3982302"/>
            <a:ext cx="2142125" cy="276999"/>
          </a:xfrm>
          <a:prstGeom prst="rect">
            <a:avLst/>
          </a:prstGeom>
          <a:noFill/>
        </p:spPr>
        <p:txBody>
          <a:bodyPr wrap="none" rtlCol="0">
            <a:spAutoFit/>
          </a:bodyPr>
          <a:lstStyle/>
          <a:p>
            <a:r>
              <a:rPr lang="en-US" sz="1200" dirty="0" smtClean="0"/>
              <a:t>Alzheimer's Association. (2010)</a:t>
            </a:r>
            <a:endParaRPr lang="en-US" sz="1200" dirty="0"/>
          </a:p>
        </p:txBody>
      </p:sp>
      <p:sp>
        <p:nvSpPr>
          <p:cNvPr id="14" name="TextBox 13"/>
          <p:cNvSpPr txBox="1"/>
          <p:nvPr/>
        </p:nvSpPr>
        <p:spPr>
          <a:xfrm>
            <a:off x="6205332" y="6274908"/>
            <a:ext cx="1382173" cy="276999"/>
          </a:xfrm>
          <a:prstGeom prst="rect">
            <a:avLst/>
          </a:prstGeom>
          <a:noFill/>
        </p:spPr>
        <p:txBody>
          <a:bodyPr wrap="none" rtlCol="0">
            <a:spAutoFit/>
          </a:bodyPr>
          <a:lstStyle/>
          <a:p>
            <a:r>
              <a:rPr lang="en-US" sz="1200" dirty="0" smtClean="0"/>
              <a:t>www.wikipedia.org</a:t>
            </a:r>
            <a:endParaRPr lang="en-US" sz="1200" dirty="0"/>
          </a:p>
        </p:txBody>
      </p:sp>
      <p:sp>
        <p:nvSpPr>
          <p:cNvPr id="15" name="TextBox 14"/>
          <p:cNvSpPr txBox="1"/>
          <p:nvPr/>
        </p:nvSpPr>
        <p:spPr>
          <a:xfrm>
            <a:off x="1905000" y="6172200"/>
            <a:ext cx="2214261" cy="276999"/>
          </a:xfrm>
          <a:prstGeom prst="rect">
            <a:avLst/>
          </a:prstGeom>
          <a:noFill/>
        </p:spPr>
        <p:txBody>
          <a:bodyPr wrap="none" rtlCol="0">
            <a:spAutoFit/>
          </a:bodyPr>
          <a:lstStyle/>
          <a:p>
            <a:r>
              <a:rPr lang="en-US" sz="1200" dirty="0" smtClean="0"/>
              <a:t>Alzheimer's Association. (2010)</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3162"/>
          </a:xfrm>
        </p:spPr>
        <p:txBody>
          <a:bodyPr>
            <a:normAutofit fontScale="90000"/>
          </a:bodyPr>
          <a:lstStyle/>
          <a:p>
            <a:r>
              <a:rPr lang="en-US" dirty="0" smtClean="0"/>
              <a:t/>
            </a:r>
            <a:br>
              <a:rPr lang="en-US" dirty="0" smtClean="0"/>
            </a:br>
            <a:r>
              <a:rPr lang="en-US" sz="4000" dirty="0" smtClean="0"/>
              <a:t>Three major components  of Alzheimer's </a:t>
            </a:r>
            <a:r>
              <a:rPr lang="en-US" dirty="0" smtClean="0"/>
              <a:t>are:</a:t>
            </a:r>
            <a:br>
              <a:rPr lang="en-US" dirty="0" smtClean="0"/>
            </a:br>
            <a:endParaRPr lang="en-US" dirty="0"/>
          </a:p>
        </p:txBody>
      </p:sp>
      <p:sp>
        <p:nvSpPr>
          <p:cNvPr id="4" name="Content Placeholder 3"/>
          <p:cNvSpPr>
            <a:spLocks noGrp="1"/>
          </p:cNvSpPr>
          <p:nvPr>
            <p:ph idx="1"/>
          </p:nvPr>
        </p:nvSpPr>
        <p:spPr>
          <a:xfrm>
            <a:off x="609600" y="1447800"/>
            <a:ext cx="7162800" cy="4678363"/>
          </a:xfrm>
        </p:spPr>
        <p:txBody>
          <a:bodyPr>
            <a:normAutofit fontScale="92500" lnSpcReduction="10000"/>
          </a:bodyPr>
          <a:lstStyle/>
          <a:p>
            <a:pPr lvl="1"/>
            <a:r>
              <a:rPr lang="en-US" dirty="0" smtClean="0"/>
              <a:t>Amyloid  </a:t>
            </a:r>
            <a:r>
              <a:rPr lang="en-US" b="1" dirty="0" smtClean="0"/>
              <a:t>Plaques</a:t>
            </a:r>
          </a:p>
          <a:p>
            <a:pPr lvl="1"/>
            <a:r>
              <a:rPr lang="en-US" b="1" dirty="0" smtClean="0"/>
              <a:t>Tau</a:t>
            </a:r>
            <a:r>
              <a:rPr lang="en-US" dirty="0" smtClean="0"/>
              <a:t> Protein</a:t>
            </a:r>
          </a:p>
          <a:p>
            <a:pPr lvl="1"/>
            <a:r>
              <a:rPr lang="en-US" dirty="0" smtClean="0"/>
              <a:t>Neurofibrillary </a:t>
            </a:r>
            <a:r>
              <a:rPr lang="en-US" b="1" dirty="0" smtClean="0"/>
              <a:t>Tangles</a:t>
            </a:r>
          </a:p>
          <a:p>
            <a:pPr lvl="1">
              <a:buNone/>
            </a:pPr>
            <a:endParaRPr lang="en-US" b="1" dirty="0" smtClean="0"/>
          </a:p>
          <a:p>
            <a:pPr marL="60325" lvl="1" indent="0">
              <a:buNone/>
            </a:pPr>
            <a:r>
              <a:rPr lang="en-US" dirty="0" smtClean="0"/>
              <a:t>Very much like the intricacies of the railroad system the brain works to keep us on track.  When the Plaques, Taus, and Tangles go awry the system gets off track and leads to:</a:t>
            </a:r>
          </a:p>
          <a:p>
            <a:pPr marL="460375" lvl="2" indent="0"/>
            <a:r>
              <a:rPr lang="en-US" dirty="0" smtClean="0"/>
              <a:t>Neuron degeneration</a:t>
            </a:r>
          </a:p>
          <a:p>
            <a:pPr marL="460375" lvl="2" indent="0"/>
            <a:r>
              <a:rPr lang="en-US" dirty="0" smtClean="0"/>
              <a:t>Reduced transmitter abilities</a:t>
            </a:r>
          </a:p>
          <a:p>
            <a:pPr marL="460375" lvl="2" indent="0"/>
            <a:r>
              <a:rPr lang="en-US" dirty="0" smtClean="0"/>
              <a:t>Changes to the brain which occur long before the onset of the disease</a:t>
            </a:r>
            <a:endParaRPr lang="en-US" b="1" dirty="0" smtClean="0"/>
          </a:p>
          <a:p>
            <a:pPr lvl="1"/>
            <a:endParaRPr lang="en-US" dirty="0" smtClean="0"/>
          </a:p>
          <a:p>
            <a:pPr lvl="1"/>
            <a:endParaRPr lang="en-US" dirty="0" smtClean="0"/>
          </a:p>
        </p:txBody>
      </p:sp>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590800" y="6172201"/>
            <a:ext cx="3581400" cy="276999"/>
          </a:xfrm>
          <a:prstGeom prst="rect">
            <a:avLst/>
          </a:prstGeom>
          <a:noFill/>
        </p:spPr>
        <p:txBody>
          <a:bodyPr wrap="square" rtlCol="0">
            <a:spAutoFit/>
          </a:bodyPr>
          <a:lstStyle/>
          <a:p>
            <a:r>
              <a:rPr lang="en-US" sz="1200" dirty="0" smtClean="0"/>
              <a:t>Kohlman, V. C., Lindsey, A. M., &amp; West, C. M. (2003) </a:t>
            </a:r>
            <a:endParaRPr lang="en-US" sz="1200" dirty="0"/>
          </a:p>
        </p:txBody>
      </p:sp>
      <p:pic>
        <p:nvPicPr>
          <p:cNvPr id="2052" name="Picture 4" descr="C:\Documents and Settings\vhamiwbayl.VHA12\Local Settings\Temporary Internet Files\Content.IE5\6SXLLEH9\MP900227586[1].jpg"/>
          <p:cNvPicPr>
            <a:picLocks noChangeAspect="1" noChangeArrowheads="1"/>
          </p:cNvPicPr>
          <p:nvPr/>
        </p:nvPicPr>
        <p:blipFill>
          <a:blip r:embed="rId3" cstate="print"/>
          <a:srcRect/>
          <a:stretch>
            <a:fillRect/>
          </a:stretch>
        </p:blipFill>
        <p:spPr bwMode="auto">
          <a:xfrm>
            <a:off x="4953000" y="1295400"/>
            <a:ext cx="2642111" cy="1752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Plaques</a:t>
            </a:r>
            <a:endParaRPr lang="en-US" dirty="0"/>
          </a:p>
        </p:txBody>
      </p:sp>
      <p:sp>
        <p:nvSpPr>
          <p:cNvPr id="4" name="Content Placeholder 3"/>
          <p:cNvSpPr>
            <a:spLocks noGrp="1"/>
          </p:cNvSpPr>
          <p:nvPr>
            <p:ph sz="half" idx="1"/>
          </p:nvPr>
        </p:nvSpPr>
        <p:spPr>
          <a:xfrm>
            <a:off x="457200" y="1219200"/>
            <a:ext cx="4038600" cy="4906963"/>
          </a:xfrm>
        </p:spPr>
        <p:txBody>
          <a:bodyPr>
            <a:normAutofit fontScale="77500" lnSpcReduction="20000"/>
          </a:bodyPr>
          <a:lstStyle/>
          <a:p>
            <a:r>
              <a:rPr lang="en-US" dirty="0" smtClean="0"/>
              <a:t>Plaques are formed when beta- amyloid proteins, normally a soluble substance, becomes insoluble.</a:t>
            </a:r>
          </a:p>
          <a:p>
            <a:endParaRPr lang="en-US" dirty="0" smtClean="0"/>
          </a:p>
          <a:p>
            <a:r>
              <a:rPr lang="en-US" dirty="0" smtClean="0"/>
              <a:t>Plaques produce neurofibrillary </a:t>
            </a:r>
            <a:r>
              <a:rPr lang="en-US" i="1" dirty="0" smtClean="0"/>
              <a:t>tangles</a:t>
            </a:r>
            <a:r>
              <a:rPr lang="en-US" dirty="0" smtClean="0"/>
              <a:t>.</a:t>
            </a:r>
          </a:p>
          <a:p>
            <a:endParaRPr lang="en-US" dirty="0" smtClean="0"/>
          </a:p>
          <a:p>
            <a:r>
              <a:rPr lang="en-US" dirty="0" smtClean="0"/>
              <a:t>Senile plaques are what lie across the cell membrane.</a:t>
            </a:r>
          </a:p>
          <a:p>
            <a:endParaRPr lang="en-US" dirty="0" smtClean="0"/>
          </a:p>
          <a:p>
            <a:r>
              <a:rPr lang="en-US" dirty="0" smtClean="0"/>
              <a:t>Plaques are filled these amyloid proteins that accumulate outside the brains nerve cells.</a:t>
            </a:r>
          </a:p>
        </p:txBody>
      </p:sp>
      <p:pic>
        <p:nvPicPr>
          <p:cNvPr id="2050" name="Picture 2" descr="C:\Documents and Settings\vhamiwsoukut\Local Settings\Temporary Internet Files\Content.IE5\YD0LO6YX\MPj02893350000[1].jpg"/>
          <p:cNvPicPr>
            <a:picLocks noChangeAspect="1" noChangeArrowheads="1"/>
          </p:cNvPicPr>
          <p:nvPr/>
        </p:nvPicPr>
        <p:blipFill>
          <a:blip r:embed="rId3" cstate="print"/>
          <a:srcRect/>
          <a:stretch>
            <a:fillRect/>
          </a:stretch>
        </p:blipFill>
        <p:spPr bwMode="auto">
          <a:xfrm>
            <a:off x="4648200" y="1981200"/>
            <a:ext cx="3905729" cy="2590800"/>
          </a:xfrm>
          <a:prstGeom prst="rect">
            <a:avLst/>
          </a:prstGeom>
          <a:noFill/>
          <a:ln w="25400">
            <a:solidFill>
              <a:schemeClr val="tx1"/>
            </a:solidFill>
          </a:ln>
        </p:spPr>
      </p:pic>
      <p:sp>
        <p:nvSpPr>
          <p:cNvPr id="7" name="Action Button: Forward or Next 6">
            <a:hlinkClick r:id="" action="ppaction://hlinkshowjump?jump=nextslide" highlightClick="1"/>
          </p:cNvPr>
          <p:cNvSpPr/>
          <p:nvPr/>
        </p:nvSpPr>
        <p:spPr>
          <a:xfrm>
            <a:off x="228600" y="60960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192740" y="6185454"/>
            <a:ext cx="2438400" cy="276999"/>
          </a:xfrm>
          <a:prstGeom prst="rect">
            <a:avLst/>
          </a:prstGeom>
          <a:noFill/>
        </p:spPr>
        <p:txBody>
          <a:bodyPr wrap="square" rtlCol="0">
            <a:spAutoFit/>
          </a:bodyPr>
          <a:lstStyle/>
          <a:p>
            <a:r>
              <a:rPr lang="en-US" sz="1200" dirty="0" smtClean="0"/>
              <a:t>Alzheimer's Association. (2010)</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Beta- Amyloid Plaques</a:t>
            </a:r>
            <a:endParaRPr lang="en-US" dirty="0"/>
          </a:p>
        </p:txBody>
      </p:sp>
      <p:sp>
        <p:nvSpPr>
          <p:cNvPr id="3" name="Content Placeholder 2"/>
          <p:cNvSpPr>
            <a:spLocks noGrp="1"/>
          </p:cNvSpPr>
          <p:nvPr>
            <p:ph idx="1"/>
          </p:nvPr>
        </p:nvSpPr>
        <p:spPr>
          <a:xfrm>
            <a:off x="838200" y="1600200"/>
            <a:ext cx="5257800" cy="4525963"/>
          </a:xfrm>
        </p:spPr>
        <p:txBody>
          <a:bodyPr>
            <a:normAutofit fontScale="77500" lnSpcReduction="20000"/>
          </a:bodyPr>
          <a:lstStyle/>
          <a:p>
            <a:r>
              <a:rPr lang="en-US" dirty="0" smtClean="0"/>
              <a:t>Amyloid precursor protein (APP) is the precursor to amyloid plaque.</a:t>
            </a:r>
          </a:p>
          <a:p>
            <a:endParaRPr lang="en-US" dirty="0" smtClean="0"/>
          </a:p>
          <a:p>
            <a:r>
              <a:rPr lang="en-US" dirty="0" smtClean="0"/>
              <a:t>It is a protein that aids in the growth and maintenance of the neuron.</a:t>
            </a:r>
          </a:p>
          <a:p>
            <a:endParaRPr lang="en-US" dirty="0" smtClean="0"/>
          </a:p>
          <a:p>
            <a:r>
              <a:rPr lang="en-US" dirty="0" smtClean="0"/>
              <a:t>Certain enzyme(secretases) cut the APP into fragments of beta amyloid that drift from the cell membrane.</a:t>
            </a:r>
          </a:p>
          <a:p>
            <a:endParaRPr lang="en-US" dirty="0" smtClean="0"/>
          </a:p>
          <a:p>
            <a:r>
              <a:rPr lang="en-US" dirty="0" smtClean="0"/>
              <a:t>Amyloid plaque disrupts normal neuron functioning  by triggering inflammation.</a:t>
            </a:r>
            <a:endParaRPr lang="en-US" dirty="0"/>
          </a:p>
        </p:txBody>
      </p:sp>
      <p:pic>
        <p:nvPicPr>
          <p:cNvPr id="3074" name="Picture 2" descr="C:\Documents and Settings\vhamiwsoukut\Local Settings\Temporary Internet Files\Content.IE5\YD0LO6YX\MPj03860770000[1].jpg"/>
          <p:cNvPicPr>
            <a:picLocks noChangeAspect="1" noChangeArrowheads="1"/>
          </p:cNvPicPr>
          <p:nvPr/>
        </p:nvPicPr>
        <p:blipFill>
          <a:blip r:embed="rId3" cstate="print"/>
          <a:srcRect/>
          <a:stretch>
            <a:fillRect/>
          </a:stretch>
        </p:blipFill>
        <p:spPr bwMode="auto">
          <a:xfrm>
            <a:off x="6096000" y="1981200"/>
            <a:ext cx="2362200" cy="3307080"/>
          </a:xfrm>
          <a:prstGeom prst="rect">
            <a:avLst/>
          </a:prstGeom>
          <a:noFill/>
          <a:ln w="25400">
            <a:solidFill>
              <a:schemeClr val="tx1"/>
            </a:solidFill>
          </a:ln>
        </p:spPr>
      </p:pic>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75546" y="6172200"/>
            <a:ext cx="2438400" cy="276999"/>
          </a:xfrm>
          <a:prstGeom prst="rect">
            <a:avLst/>
          </a:prstGeom>
          <a:noFill/>
        </p:spPr>
        <p:txBody>
          <a:bodyPr wrap="square" rtlCol="0">
            <a:spAutoFit/>
          </a:bodyPr>
          <a:lstStyle/>
          <a:p>
            <a:r>
              <a:rPr lang="en-US" sz="1200" dirty="0" smtClean="0"/>
              <a:t>Alzheimer's Association. (2010)</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Tau Proteins</a:t>
            </a:r>
            <a:endParaRPr lang="en-US" dirty="0"/>
          </a:p>
        </p:txBody>
      </p:sp>
      <p:sp>
        <p:nvSpPr>
          <p:cNvPr id="4" name="Content Placeholder 3"/>
          <p:cNvSpPr>
            <a:spLocks noGrp="1"/>
          </p:cNvSpPr>
          <p:nvPr>
            <p:ph sz="half" idx="1"/>
          </p:nvPr>
        </p:nvSpPr>
        <p:spPr>
          <a:xfrm>
            <a:off x="457200" y="1371600"/>
            <a:ext cx="5334000" cy="4754563"/>
          </a:xfrm>
        </p:spPr>
        <p:txBody>
          <a:bodyPr>
            <a:normAutofit fontScale="70000" lnSpcReduction="20000"/>
          </a:bodyPr>
          <a:lstStyle/>
          <a:p>
            <a:r>
              <a:rPr lang="en-US" dirty="0" smtClean="0"/>
              <a:t>Tau is a protein that help the axon of healthy neurons.</a:t>
            </a:r>
          </a:p>
          <a:p>
            <a:endParaRPr lang="en-US" dirty="0" smtClean="0"/>
          </a:p>
          <a:p>
            <a:r>
              <a:rPr lang="en-US" dirty="0" smtClean="0"/>
              <a:t>Acts as a bridge and stabilizes the neuron structure.</a:t>
            </a:r>
          </a:p>
          <a:p>
            <a:pPr>
              <a:buNone/>
            </a:pPr>
            <a:endParaRPr lang="en-US" dirty="0" smtClean="0"/>
          </a:p>
          <a:p>
            <a:r>
              <a:rPr lang="en-US" dirty="0" smtClean="0"/>
              <a:t>Tau protein and microtubules work together to  act as a railroad track or conduit.</a:t>
            </a:r>
          </a:p>
          <a:p>
            <a:endParaRPr lang="en-US" dirty="0" smtClean="0"/>
          </a:p>
          <a:p>
            <a:r>
              <a:rPr lang="en-US" dirty="0" smtClean="0"/>
              <a:t>In Alzheimer's disease Tau proteins get tangled up with each other because they are very sticky.</a:t>
            </a:r>
          </a:p>
          <a:p>
            <a:endParaRPr lang="en-US" dirty="0" smtClean="0"/>
          </a:p>
          <a:p>
            <a:r>
              <a:rPr lang="en-US" dirty="0" smtClean="0"/>
              <a:t>The microtubules begin to collapse and the Tau proteins bind together forming Neurofibrillary </a:t>
            </a:r>
            <a:r>
              <a:rPr lang="en-US" i="1" dirty="0" smtClean="0"/>
              <a:t>Tangles</a:t>
            </a:r>
            <a:r>
              <a:rPr lang="en-US" dirty="0" smtClean="0"/>
              <a:t>.</a:t>
            </a:r>
          </a:p>
          <a:p>
            <a:endParaRPr lang="en-US" dirty="0"/>
          </a:p>
        </p:txBody>
      </p:sp>
      <p:pic>
        <p:nvPicPr>
          <p:cNvPr id="5122" name="Picture 2" descr="C:\Documents and Settings\vhamiwsoukut\Local Settings\Temporary Internet Files\Content.IE5\KP3OY8IP\MPj04385940000[1].jpg"/>
          <p:cNvPicPr>
            <a:picLocks noChangeAspect="1" noChangeArrowheads="1"/>
          </p:cNvPicPr>
          <p:nvPr/>
        </p:nvPicPr>
        <p:blipFill>
          <a:blip r:embed="rId3" cstate="print"/>
          <a:srcRect/>
          <a:stretch>
            <a:fillRect/>
          </a:stretch>
        </p:blipFill>
        <p:spPr bwMode="auto">
          <a:xfrm>
            <a:off x="5638800" y="1752600"/>
            <a:ext cx="3214175" cy="2133600"/>
          </a:xfrm>
          <a:prstGeom prst="rect">
            <a:avLst/>
          </a:prstGeom>
          <a:noFill/>
          <a:ln w="19050">
            <a:solidFill>
              <a:schemeClr val="tx1"/>
            </a:solidFill>
          </a:ln>
        </p:spPr>
      </p:pic>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35174" y="6125820"/>
            <a:ext cx="3505200" cy="276999"/>
          </a:xfrm>
          <a:prstGeom prst="rect">
            <a:avLst/>
          </a:prstGeom>
          <a:noFill/>
        </p:spPr>
        <p:txBody>
          <a:bodyPr wrap="square" rtlCol="0">
            <a:spAutoFit/>
          </a:bodyPr>
          <a:lstStyle/>
          <a:p>
            <a:r>
              <a:rPr lang="en-US" sz="1200" dirty="0" smtClean="0"/>
              <a:t>Alzheimer's Association. (2010)</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Tangles</a:t>
            </a:r>
            <a:endParaRPr lang="en-US" dirty="0"/>
          </a:p>
        </p:txBody>
      </p:sp>
      <p:sp>
        <p:nvSpPr>
          <p:cNvPr id="4" name="Content Placeholder 3"/>
          <p:cNvSpPr>
            <a:spLocks noGrp="1"/>
          </p:cNvSpPr>
          <p:nvPr>
            <p:ph sz="half" idx="1"/>
          </p:nvPr>
        </p:nvSpPr>
        <p:spPr/>
        <p:txBody>
          <a:bodyPr>
            <a:normAutofit fontScale="92500"/>
          </a:bodyPr>
          <a:lstStyle/>
          <a:p>
            <a:pPr lvl="1"/>
            <a:r>
              <a:rPr lang="en-US" dirty="0" smtClean="0"/>
              <a:t>In Alzheimer patients, the  brain cell microtubules unravel and develop into neurofibrillary tangles.</a:t>
            </a:r>
          </a:p>
          <a:p>
            <a:pPr lvl="1"/>
            <a:r>
              <a:rPr lang="en-US" dirty="0" smtClean="0"/>
              <a:t>Neurofibrillary tangles make a mess in the brain, and eventually cause neuron’s to die.</a:t>
            </a:r>
          </a:p>
          <a:p>
            <a:pPr lvl="1"/>
            <a:r>
              <a:rPr lang="en-US" dirty="0" smtClean="0"/>
              <a:t>Much like the train trying to get to its destination, brain neurons can’t communicate.</a:t>
            </a:r>
          </a:p>
          <a:p>
            <a:pPr lvl="1"/>
            <a:endParaRPr lang="en-US" dirty="0" smtClean="0"/>
          </a:p>
          <a:p>
            <a:endParaRPr lang="en-US" dirty="0"/>
          </a:p>
        </p:txBody>
      </p:sp>
      <p:pic>
        <p:nvPicPr>
          <p:cNvPr id="4103" name="Picture 7" descr="C:\Documents and Settings\vhamiwsoukut\Local Settings\Temporary Internet Files\Content.IE5\YD0LO6YX\MPj02275850000[1].jpg"/>
          <p:cNvPicPr>
            <a:picLocks noChangeAspect="1" noChangeArrowheads="1"/>
          </p:cNvPicPr>
          <p:nvPr/>
        </p:nvPicPr>
        <p:blipFill>
          <a:blip r:embed="rId3" cstate="print"/>
          <a:srcRect/>
          <a:stretch>
            <a:fillRect/>
          </a:stretch>
        </p:blipFill>
        <p:spPr bwMode="auto">
          <a:xfrm>
            <a:off x="4645408" y="1905000"/>
            <a:ext cx="3951653" cy="2667000"/>
          </a:xfrm>
          <a:prstGeom prst="rect">
            <a:avLst/>
          </a:prstGeom>
          <a:noFill/>
          <a:ln w="25400">
            <a:solidFill>
              <a:schemeClr val="tx1"/>
            </a:solidFill>
          </a:ln>
        </p:spPr>
      </p:pic>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295400" y="6066186"/>
            <a:ext cx="3048000" cy="276999"/>
          </a:xfrm>
          <a:prstGeom prst="rect">
            <a:avLst/>
          </a:prstGeom>
          <a:noFill/>
        </p:spPr>
        <p:txBody>
          <a:bodyPr wrap="square" rtlCol="0">
            <a:spAutoFit/>
          </a:bodyPr>
          <a:lstStyle/>
          <a:p>
            <a:r>
              <a:rPr lang="en-US" sz="1200" dirty="0" smtClean="0"/>
              <a:t>Alzheimer's Association. (2010)</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www.nia.nih.gov/NR/rdonlyres/14DED14F-34DE-42F7-BBB1-4C1230FA6219/10999/02_tangles.jpg"/>
          <p:cNvPicPr>
            <a:picLocks noChangeAspect="1" noChangeArrowheads="1"/>
          </p:cNvPicPr>
          <p:nvPr/>
        </p:nvPicPr>
        <p:blipFill>
          <a:blip r:embed="rId3" cstate="print"/>
          <a:srcRect/>
          <a:stretch>
            <a:fillRect/>
          </a:stretch>
        </p:blipFill>
        <p:spPr bwMode="auto">
          <a:xfrm>
            <a:off x="533400" y="1143000"/>
            <a:ext cx="8041386" cy="4648200"/>
          </a:xfrm>
          <a:prstGeom prst="rect">
            <a:avLst/>
          </a:prstGeom>
          <a:noFill/>
          <a:ln w="25400">
            <a:solidFill>
              <a:schemeClr val="tx1"/>
            </a:solidFill>
          </a:ln>
        </p:spPr>
      </p:pic>
      <p:sp>
        <p:nvSpPr>
          <p:cNvPr id="5" name="Action Button: Forward or Next 4">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124200" y="6248400"/>
            <a:ext cx="2819400" cy="276999"/>
          </a:xfrm>
          <a:prstGeom prst="rect">
            <a:avLst/>
          </a:prstGeom>
          <a:noFill/>
        </p:spPr>
        <p:txBody>
          <a:bodyPr wrap="square" rtlCol="0">
            <a:spAutoFit/>
          </a:bodyPr>
          <a:lstStyle/>
          <a:p>
            <a:r>
              <a:rPr lang="en-US" sz="1200" dirty="0" smtClean="0"/>
              <a:t>Alzheimer's Association. (2010)</a:t>
            </a:r>
            <a:endParaRPr lang="en-US" sz="1200" dirty="0"/>
          </a:p>
        </p:txBody>
      </p:sp>
      <p:sp>
        <p:nvSpPr>
          <p:cNvPr id="7" name="TextBox 6"/>
          <p:cNvSpPr txBox="1"/>
          <p:nvPr/>
        </p:nvSpPr>
        <p:spPr>
          <a:xfrm>
            <a:off x="304800" y="228600"/>
            <a:ext cx="8534400" cy="461665"/>
          </a:xfrm>
          <a:prstGeom prst="rect">
            <a:avLst/>
          </a:prstGeom>
          <a:noFill/>
        </p:spPr>
        <p:txBody>
          <a:bodyPr wrap="square" rtlCol="0">
            <a:spAutoFit/>
          </a:bodyPr>
          <a:lstStyle/>
          <a:p>
            <a:r>
              <a:rPr lang="en-US" sz="2400" dirty="0" smtClean="0"/>
              <a:t>A healthy neuron compared to a diseased neuron.</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Dementia?</a:t>
            </a:r>
            <a:endParaRPr lang="en-US" dirty="0"/>
          </a:p>
        </p:txBody>
      </p:sp>
      <p:sp>
        <p:nvSpPr>
          <p:cNvPr id="3" name="Content Placeholder 2"/>
          <p:cNvSpPr>
            <a:spLocks noGrp="1"/>
          </p:cNvSpPr>
          <p:nvPr>
            <p:ph sz="half" idx="1"/>
          </p:nvPr>
        </p:nvSpPr>
        <p:spPr>
          <a:xfrm>
            <a:off x="457200" y="1371600"/>
            <a:ext cx="4038600" cy="4754563"/>
          </a:xfrm>
        </p:spPr>
        <p:txBody>
          <a:bodyPr>
            <a:normAutofit fontScale="85000" lnSpcReduction="10000"/>
          </a:bodyPr>
          <a:lstStyle/>
          <a:p>
            <a:r>
              <a:rPr lang="en-US" dirty="0" smtClean="0"/>
              <a:t>Dementia is defined  as the development of multiple cognitive deficits that include memory impairment and at least one of the following cognitive disturbances:</a:t>
            </a:r>
          </a:p>
          <a:p>
            <a:pPr lvl="1"/>
            <a:r>
              <a:rPr lang="en-US" dirty="0" smtClean="0"/>
              <a:t>Aphasia, which is a decreased language function.</a:t>
            </a:r>
          </a:p>
          <a:p>
            <a:pPr lvl="1"/>
            <a:r>
              <a:rPr lang="en-US" dirty="0" smtClean="0"/>
              <a:t>Agnosia, where a person can’t recognize everyday objects.</a:t>
            </a:r>
          </a:p>
          <a:p>
            <a:pPr lvl="1"/>
            <a:r>
              <a:rPr lang="en-US" dirty="0" smtClean="0"/>
              <a:t>Apraxia, when a person has a decreased ability to perform motor abilities.</a:t>
            </a:r>
          </a:p>
          <a:p>
            <a:pPr>
              <a:buNone/>
            </a:pPr>
            <a:endParaRPr lang="en-US" dirty="0"/>
          </a:p>
        </p:txBody>
      </p:sp>
      <p:sp>
        <p:nvSpPr>
          <p:cNvPr id="4" name="TextBox 3"/>
          <p:cNvSpPr txBox="1"/>
          <p:nvPr/>
        </p:nvSpPr>
        <p:spPr>
          <a:xfrm>
            <a:off x="1219200" y="6248400"/>
            <a:ext cx="6846347" cy="276999"/>
          </a:xfrm>
          <a:prstGeom prst="rect">
            <a:avLst/>
          </a:prstGeom>
          <a:noFill/>
        </p:spPr>
        <p:txBody>
          <a:bodyPr wrap="square" rtlCol="0">
            <a:spAutoFit/>
          </a:bodyPr>
          <a:lstStyle/>
          <a:p>
            <a:pPr algn="r"/>
            <a:r>
              <a:rPr lang="en-US" sz="1200" dirty="0" smtClean="0"/>
              <a:t>American Psychiatric Association. (2000) </a:t>
            </a:r>
          </a:p>
        </p:txBody>
      </p:sp>
      <p:pic>
        <p:nvPicPr>
          <p:cNvPr id="1028" name="Picture 4" descr="C:\Documents and Settings\vhamiwsoukut\Local Settings\Temporary Internet Files\Content.IE5\VUBM3KSE\MCj03629660000[1].wmf"/>
          <p:cNvPicPr>
            <a:picLocks noChangeAspect="1" noChangeArrowheads="1"/>
          </p:cNvPicPr>
          <p:nvPr/>
        </p:nvPicPr>
        <p:blipFill>
          <a:blip r:embed="rId3" cstate="print"/>
          <a:srcRect/>
          <a:stretch>
            <a:fillRect/>
          </a:stretch>
        </p:blipFill>
        <p:spPr bwMode="auto">
          <a:xfrm>
            <a:off x="4648200" y="1447800"/>
            <a:ext cx="4208603" cy="3200400"/>
          </a:xfrm>
          <a:prstGeom prst="rect">
            <a:avLst/>
          </a:prstGeom>
          <a:noFill/>
        </p:spPr>
      </p:pic>
      <p:sp>
        <p:nvSpPr>
          <p:cNvPr id="8" name="Action Button: Forward or Next 7">
            <a:hlinkClick r:id="" action="ppaction://hlinkshowjump?jump=nextslide" highlightClick="1"/>
          </p:cNvPr>
          <p:cNvSpPr/>
          <p:nvPr/>
        </p:nvSpPr>
        <p:spPr>
          <a:xfrm>
            <a:off x="228600" y="6172200"/>
            <a:ext cx="7620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Acetylcholine in Alzheimer’s Disease</a:t>
            </a:r>
            <a:endParaRPr lang="en-US" dirty="0"/>
          </a:p>
        </p:txBody>
      </p:sp>
      <p:sp>
        <p:nvSpPr>
          <p:cNvPr id="6" name="Content Placeholder 5"/>
          <p:cNvSpPr>
            <a:spLocks noGrp="1"/>
          </p:cNvSpPr>
          <p:nvPr>
            <p:ph sz="half" idx="1"/>
          </p:nvPr>
        </p:nvSpPr>
        <p:spPr>
          <a:xfrm>
            <a:off x="457200" y="1600200"/>
            <a:ext cx="4495800" cy="4525963"/>
          </a:xfrm>
        </p:spPr>
        <p:txBody>
          <a:bodyPr>
            <a:normAutofit/>
          </a:bodyPr>
          <a:lstStyle/>
          <a:p>
            <a:r>
              <a:rPr lang="en-US" dirty="0" smtClean="0"/>
              <a:t>Acetylcholine is the major neurotransmitter involved in memory and learning.</a:t>
            </a:r>
          </a:p>
          <a:p>
            <a:endParaRPr lang="en-US" dirty="0" smtClean="0"/>
          </a:p>
          <a:p>
            <a:r>
              <a:rPr lang="en-US" dirty="0" smtClean="0"/>
              <a:t>The loss of Acetylcholine or “cholinergic transmission” to the cortex of the brain may be responsible for the cognitive deficits.</a:t>
            </a:r>
          </a:p>
        </p:txBody>
      </p:sp>
      <p:pic>
        <p:nvPicPr>
          <p:cNvPr id="6146" name="Picture 2" descr="C:\Documents and Settings\vhamiwsoukut\Local Settings\Temporary Internet Files\Content.IE5\I55WXZ31\MPj04285810000[1].jpg"/>
          <p:cNvPicPr>
            <a:picLocks noChangeAspect="1" noChangeArrowheads="1"/>
          </p:cNvPicPr>
          <p:nvPr/>
        </p:nvPicPr>
        <p:blipFill>
          <a:blip r:embed="rId3" cstate="print"/>
          <a:srcRect/>
          <a:stretch>
            <a:fillRect/>
          </a:stretch>
        </p:blipFill>
        <p:spPr bwMode="auto">
          <a:xfrm>
            <a:off x="5029200" y="1905000"/>
            <a:ext cx="3779007" cy="2438400"/>
          </a:xfrm>
          <a:prstGeom prst="rect">
            <a:avLst/>
          </a:prstGeom>
          <a:noFill/>
          <a:ln w="25400">
            <a:solidFill>
              <a:schemeClr val="tx1"/>
            </a:solidFill>
          </a:ln>
        </p:spPr>
      </p:pic>
      <p:sp>
        <p:nvSpPr>
          <p:cNvPr id="8" name="Action Button: Forward or Next 7">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752600" y="6019800"/>
            <a:ext cx="2971800" cy="461665"/>
          </a:xfrm>
          <a:prstGeom prst="rect">
            <a:avLst/>
          </a:prstGeom>
          <a:noFill/>
        </p:spPr>
        <p:txBody>
          <a:bodyPr wrap="square" rtlCol="0">
            <a:spAutoFit/>
          </a:bodyPr>
          <a:lstStyle/>
          <a:p>
            <a:r>
              <a:rPr lang="en-US" sz="1200" dirty="0" err="1" smtClean="0"/>
              <a:t>Querfurth</a:t>
            </a:r>
            <a:r>
              <a:rPr lang="en-US" sz="1200" dirty="0" smtClean="0"/>
              <a:t>, H. W., &amp; </a:t>
            </a:r>
            <a:r>
              <a:rPr lang="en-US" sz="1200" dirty="0" err="1" smtClean="0"/>
              <a:t>Lafera</a:t>
            </a:r>
            <a:r>
              <a:rPr lang="en-US" sz="1200" dirty="0" smtClean="0"/>
              <a:t>, F. M. (2010).</a:t>
            </a:r>
          </a:p>
          <a:p>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Acetylcholine in Alzheimer’s Disease</a:t>
            </a:r>
            <a:endParaRPr lang="en-US" dirty="0"/>
          </a:p>
        </p:txBody>
      </p:sp>
      <p:sp>
        <p:nvSpPr>
          <p:cNvPr id="6" name="Content Placeholder 5"/>
          <p:cNvSpPr>
            <a:spLocks noGrp="1"/>
          </p:cNvSpPr>
          <p:nvPr>
            <p:ph sz="half" idx="1"/>
          </p:nvPr>
        </p:nvSpPr>
        <p:spPr>
          <a:xfrm>
            <a:off x="457200" y="1600200"/>
            <a:ext cx="4267200" cy="4525963"/>
          </a:xfrm>
        </p:spPr>
        <p:txBody>
          <a:bodyPr>
            <a:normAutofit lnSpcReduction="10000"/>
          </a:bodyPr>
          <a:lstStyle/>
          <a:p>
            <a:r>
              <a:rPr lang="en-US" dirty="0" smtClean="0"/>
              <a:t>Alzheimer’s disease affects specific areas of the brain, especially the cholinergic neurons.</a:t>
            </a:r>
          </a:p>
          <a:p>
            <a:endParaRPr lang="en-US" dirty="0" smtClean="0"/>
          </a:p>
          <a:p>
            <a:r>
              <a:rPr lang="en-US" dirty="0" smtClean="0"/>
              <a:t>There is a lower level of activity of choline acetyltransferase in the cerebral cortex of patients with Alzheimer's disease.</a:t>
            </a:r>
          </a:p>
          <a:p>
            <a:endParaRPr lang="en-US" dirty="0" smtClean="0"/>
          </a:p>
          <a:p>
            <a:endParaRPr lang="en-US" dirty="0"/>
          </a:p>
        </p:txBody>
      </p:sp>
      <p:pic>
        <p:nvPicPr>
          <p:cNvPr id="7170" name="Picture 2" descr="C:\Documents and Settings\vhamiwsoukut\Local Settings\Temporary Internet Files\Content.IE5\I55WXZ31\MPj04285810000[1].jpg"/>
          <p:cNvPicPr>
            <a:picLocks noChangeAspect="1" noChangeArrowheads="1"/>
          </p:cNvPicPr>
          <p:nvPr/>
        </p:nvPicPr>
        <p:blipFill>
          <a:blip r:embed="rId3" cstate="print"/>
          <a:srcRect/>
          <a:stretch>
            <a:fillRect/>
          </a:stretch>
        </p:blipFill>
        <p:spPr bwMode="auto">
          <a:xfrm>
            <a:off x="4800600" y="1905000"/>
            <a:ext cx="4015194" cy="2590800"/>
          </a:xfrm>
          <a:prstGeom prst="rect">
            <a:avLst/>
          </a:prstGeom>
          <a:noFill/>
          <a:ln w="25400">
            <a:solidFill>
              <a:schemeClr val="tx1"/>
            </a:solidFill>
          </a:ln>
        </p:spPr>
      </p:pic>
      <p:sp>
        <p:nvSpPr>
          <p:cNvPr id="8" name="Action Button: Forward or Next 7">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676400" y="6096000"/>
            <a:ext cx="4343400" cy="276999"/>
          </a:xfrm>
          <a:prstGeom prst="rect">
            <a:avLst/>
          </a:prstGeom>
          <a:noFill/>
        </p:spPr>
        <p:txBody>
          <a:bodyPr wrap="square" rtlCol="0">
            <a:spAutoFit/>
          </a:bodyPr>
          <a:lstStyle/>
          <a:p>
            <a:r>
              <a:rPr lang="en-US" sz="1200" dirty="0" err="1" smtClean="0"/>
              <a:t>Querfurth</a:t>
            </a:r>
            <a:r>
              <a:rPr lang="en-US" sz="1200" dirty="0" smtClean="0"/>
              <a:t>, H. W., &amp; </a:t>
            </a:r>
            <a:r>
              <a:rPr lang="en-US" sz="1200" dirty="0" err="1" smtClean="0"/>
              <a:t>Lafera</a:t>
            </a:r>
            <a:r>
              <a:rPr lang="en-US" sz="1200" dirty="0" smtClean="0"/>
              <a:t>, F. M. (2010)</a:t>
            </a:r>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www.nia.nih.gov/NR/rdonlyres/14DED14F-34DE-42F7-BBB1-4C1230FA6219/11029/01_neurons.jpg"/>
          <p:cNvPicPr>
            <a:picLocks noChangeAspect="1" noChangeArrowheads="1"/>
          </p:cNvPicPr>
          <p:nvPr/>
        </p:nvPicPr>
        <p:blipFill>
          <a:blip r:embed="rId3" cstate="print"/>
          <a:srcRect/>
          <a:stretch>
            <a:fillRect/>
          </a:stretch>
        </p:blipFill>
        <p:spPr bwMode="auto">
          <a:xfrm>
            <a:off x="2057400" y="457200"/>
            <a:ext cx="4953000" cy="5924176"/>
          </a:xfrm>
          <a:prstGeom prst="rect">
            <a:avLst/>
          </a:prstGeom>
          <a:noFill/>
          <a:ln w="25400">
            <a:solidFill>
              <a:schemeClr val="tx1"/>
            </a:solidFill>
          </a:ln>
        </p:spPr>
      </p:pic>
      <p:sp>
        <p:nvSpPr>
          <p:cNvPr id="5" name="Action Button: Forward or Next 4">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575350" y="6400800"/>
            <a:ext cx="2334293" cy="461665"/>
          </a:xfrm>
          <a:prstGeom prst="rect">
            <a:avLst/>
          </a:prstGeom>
          <a:noFill/>
        </p:spPr>
        <p:txBody>
          <a:bodyPr wrap="none" rtlCol="0">
            <a:spAutoFit/>
          </a:bodyPr>
          <a:lstStyle/>
          <a:p>
            <a:pPr algn="r"/>
            <a:r>
              <a:rPr lang="en-US" sz="1200" dirty="0" smtClean="0"/>
              <a:t>National Institute on Aging. (2010)</a:t>
            </a:r>
          </a:p>
          <a:p>
            <a:pPr algn="r"/>
            <a:endParaRPr lang="en-US" sz="1200" dirty="0"/>
          </a:p>
        </p:txBody>
      </p:sp>
      <p:sp>
        <p:nvSpPr>
          <p:cNvPr id="6" name="TextBox 5"/>
          <p:cNvSpPr txBox="1"/>
          <p:nvPr/>
        </p:nvSpPr>
        <p:spPr>
          <a:xfrm>
            <a:off x="0" y="0"/>
            <a:ext cx="9144000" cy="369332"/>
          </a:xfrm>
          <a:prstGeom prst="rect">
            <a:avLst/>
          </a:prstGeom>
          <a:noFill/>
        </p:spPr>
        <p:txBody>
          <a:bodyPr wrap="square" rtlCol="0">
            <a:spAutoFit/>
          </a:bodyPr>
          <a:lstStyle/>
          <a:p>
            <a:pPr algn="ctr"/>
            <a:r>
              <a:rPr lang="en-US" dirty="0" smtClean="0"/>
              <a:t>How neurons look when disease takes over.</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Forward or Next 4">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843176" y="6248400"/>
            <a:ext cx="2334293" cy="553998"/>
          </a:xfrm>
          <a:prstGeom prst="rect">
            <a:avLst/>
          </a:prstGeom>
        </p:spPr>
        <p:txBody>
          <a:bodyPr wrap="none">
            <a:spAutoFit/>
          </a:bodyPr>
          <a:lstStyle/>
          <a:p>
            <a:pPr algn="r"/>
            <a:r>
              <a:rPr lang="en-US" sz="1200" dirty="0" smtClean="0"/>
              <a:t>National Institute on Aging. (2010)</a:t>
            </a:r>
          </a:p>
          <a:p>
            <a:endParaRPr lang="en-US" dirty="0"/>
          </a:p>
        </p:txBody>
      </p:sp>
      <p:pic>
        <p:nvPicPr>
          <p:cNvPr id="37890" name="Picture 2" descr="http://www.nia.nih.gov/NR/rdonlyres/17FF79E4-2679-4422-894A-9A44EA1D7004/0/ADfactsheetbrainimagesfull.JPG"/>
          <p:cNvPicPr>
            <a:picLocks noChangeAspect="1" noChangeArrowheads="1"/>
          </p:cNvPicPr>
          <p:nvPr/>
        </p:nvPicPr>
        <p:blipFill>
          <a:blip r:embed="rId3" cstate="print"/>
          <a:srcRect/>
          <a:stretch>
            <a:fillRect/>
          </a:stretch>
        </p:blipFill>
        <p:spPr bwMode="auto">
          <a:xfrm>
            <a:off x="2209800" y="79512"/>
            <a:ext cx="4286250" cy="61832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Dementia Include: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Loss of cognitive function</a:t>
            </a:r>
          </a:p>
          <a:p>
            <a:r>
              <a:rPr lang="en-US" dirty="0" smtClean="0"/>
              <a:t>Wandering</a:t>
            </a:r>
          </a:p>
          <a:p>
            <a:r>
              <a:rPr lang="en-US" dirty="0" smtClean="0"/>
              <a:t>Confusion</a:t>
            </a:r>
          </a:p>
          <a:p>
            <a:r>
              <a:rPr lang="en-US" dirty="0" smtClean="0"/>
              <a:t>Forgetfulness </a:t>
            </a:r>
          </a:p>
          <a:p>
            <a:r>
              <a:rPr lang="en-US" dirty="0" smtClean="0"/>
              <a:t>Inattention to personal care</a:t>
            </a:r>
          </a:p>
          <a:p>
            <a:r>
              <a:rPr lang="en-US" dirty="0" smtClean="0"/>
              <a:t>Mood swings</a:t>
            </a:r>
          </a:p>
          <a:p>
            <a:r>
              <a:rPr lang="en-US" dirty="0" smtClean="0"/>
              <a:t>Anxiety</a:t>
            </a:r>
          </a:p>
          <a:p>
            <a:r>
              <a:rPr lang="en-US" dirty="0" smtClean="0"/>
              <a:t>Fearfulness</a:t>
            </a:r>
          </a:p>
          <a:p>
            <a:r>
              <a:rPr lang="en-US" dirty="0" smtClean="0"/>
              <a:t>Difficulty problem solving</a:t>
            </a:r>
          </a:p>
          <a:p>
            <a:r>
              <a:rPr lang="en-US" dirty="0" smtClean="0"/>
              <a:t>Poor concentration</a:t>
            </a:r>
          </a:p>
          <a:p>
            <a:endParaRPr lang="en-US" dirty="0" smtClean="0"/>
          </a:p>
          <a:p>
            <a:endParaRPr lang="en-US" dirty="0" smtClean="0"/>
          </a:p>
          <a:p>
            <a:endParaRPr lang="en-US" dirty="0" smtClean="0"/>
          </a:p>
          <a:p>
            <a:endParaRPr lang="en-US" dirty="0" smtClean="0"/>
          </a:p>
          <a:p>
            <a:pPr>
              <a:buNone/>
            </a:pPr>
            <a:endParaRPr lang="en-US" dirty="0"/>
          </a:p>
        </p:txBody>
      </p:sp>
      <p:pic>
        <p:nvPicPr>
          <p:cNvPr id="34817" name="Picture 1" descr="C:\Documents and Settings\vhamiwsoukut\Local Settings\Temporary Internet Files\Content.IE5\I55WXZ31\MPj04445250000[1].jpg"/>
          <p:cNvPicPr>
            <a:picLocks noChangeAspect="1" noChangeArrowheads="1"/>
          </p:cNvPicPr>
          <p:nvPr/>
        </p:nvPicPr>
        <p:blipFill>
          <a:blip r:embed="rId3" cstate="print"/>
          <a:srcRect/>
          <a:stretch>
            <a:fillRect/>
          </a:stretch>
        </p:blipFill>
        <p:spPr bwMode="auto">
          <a:xfrm>
            <a:off x="4800600" y="1981200"/>
            <a:ext cx="3871551" cy="3399277"/>
          </a:xfrm>
          <a:prstGeom prst="rect">
            <a:avLst/>
          </a:prstGeom>
          <a:noFill/>
          <a:ln w="25400">
            <a:solidFill>
              <a:schemeClr val="tx1"/>
            </a:solidFill>
          </a:ln>
        </p:spPr>
      </p:pic>
      <p:sp>
        <p:nvSpPr>
          <p:cNvPr id="6" name="TextBox 5"/>
          <p:cNvSpPr txBox="1"/>
          <p:nvPr/>
        </p:nvSpPr>
        <p:spPr>
          <a:xfrm>
            <a:off x="1318602" y="6019800"/>
            <a:ext cx="3581400" cy="276999"/>
          </a:xfrm>
          <a:prstGeom prst="rect">
            <a:avLst/>
          </a:prstGeom>
          <a:noFill/>
        </p:spPr>
        <p:txBody>
          <a:bodyPr wrap="square" rtlCol="0">
            <a:spAutoFit/>
          </a:bodyPr>
          <a:lstStyle/>
          <a:p>
            <a:r>
              <a:rPr lang="en-US" sz="1200" dirty="0" smtClean="0"/>
              <a:t>Alzheimer's Association. (2010)</a:t>
            </a:r>
            <a:endParaRPr lang="en-US" sz="1200" dirty="0"/>
          </a:p>
        </p:txBody>
      </p:sp>
      <p:sp>
        <p:nvSpPr>
          <p:cNvPr id="8" name="Action Button: Home 7">
            <a:hlinkClick r:id="rId4" action="ppaction://hlinksldjump" highlightClick="1"/>
          </p:cNvPr>
          <p:cNvSpPr/>
          <p:nvPr/>
        </p:nvSpPr>
        <p:spPr>
          <a:xfrm>
            <a:off x="457200" y="5943600"/>
            <a:ext cx="7620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Aging</a:t>
            </a:r>
            <a:endParaRPr lang="en-US" dirty="0"/>
          </a:p>
        </p:txBody>
      </p:sp>
      <p:sp>
        <p:nvSpPr>
          <p:cNvPr id="8" name="Content Placeholder 7"/>
          <p:cNvSpPr>
            <a:spLocks noGrp="1"/>
          </p:cNvSpPr>
          <p:nvPr>
            <p:ph sz="half" idx="1"/>
          </p:nvPr>
        </p:nvSpPr>
        <p:spPr>
          <a:xfrm>
            <a:off x="457200" y="1295400"/>
            <a:ext cx="4038600" cy="4830763"/>
          </a:xfrm>
        </p:spPr>
        <p:txBody>
          <a:bodyPr>
            <a:normAutofit fontScale="85000" lnSpcReduction="10000"/>
          </a:bodyPr>
          <a:lstStyle/>
          <a:p>
            <a:r>
              <a:rPr lang="en-US" dirty="0" smtClean="0"/>
              <a:t>Aging leads to low levels of antioxidant defenses and an increased production of oxygen derived radicals.</a:t>
            </a:r>
          </a:p>
          <a:p>
            <a:endParaRPr lang="en-US" dirty="0" smtClean="0"/>
          </a:p>
          <a:p>
            <a:r>
              <a:rPr lang="en-US" dirty="0" smtClean="0"/>
              <a:t>Antioxidants help to neutralize “free radicals” and slow process of aging.</a:t>
            </a:r>
          </a:p>
          <a:p>
            <a:endParaRPr lang="en-US" dirty="0" smtClean="0"/>
          </a:p>
          <a:p>
            <a:r>
              <a:rPr lang="en-US" dirty="0" smtClean="0"/>
              <a:t>Brain aging creates an imbalance between neuronal injury and repair.</a:t>
            </a:r>
          </a:p>
          <a:p>
            <a:endParaRPr lang="en-US" dirty="0"/>
          </a:p>
        </p:txBody>
      </p:sp>
      <p:pic>
        <p:nvPicPr>
          <p:cNvPr id="32769" name="Picture 1" descr="C:\Documents and Settings\vhamiwsoukut\Local Settings\Temporary Internet Files\Content.IE5\VUBM3KSE\MPj04423150000[1].jpg"/>
          <p:cNvPicPr>
            <a:picLocks noChangeAspect="1" noChangeArrowheads="1"/>
          </p:cNvPicPr>
          <p:nvPr/>
        </p:nvPicPr>
        <p:blipFill>
          <a:blip r:embed="rId3" cstate="print"/>
          <a:srcRect/>
          <a:stretch>
            <a:fillRect/>
          </a:stretch>
        </p:blipFill>
        <p:spPr bwMode="auto">
          <a:xfrm>
            <a:off x="5029200" y="1371600"/>
            <a:ext cx="3429000" cy="4572000"/>
          </a:xfrm>
          <a:prstGeom prst="rect">
            <a:avLst/>
          </a:prstGeom>
          <a:noFill/>
          <a:ln w="25400">
            <a:solidFill>
              <a:schemeClr val="tx1"/>
            </a:solidFill>
          </a:ln>
        </p:spPr>
      </p:pic>
      <p:sp>
        <p:nvSpPr>
          <p:cNvPr id="9" name="Action Button: Forward or Next 8">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55046" y="6248400"/>
            <a:ext cx="3308931" cy="276999"/>
          </a:xfrm>
          <a:prstGeom prst="rect">
            <a:avLst/>
          </a:prstGeom>
          <a:noFill/>
        </p:spPr>
        <p:txBody>
          <a:bodyPr wrap="square" rtlCol="0">
            <a:spAutoFit/>
          </a:bodyPr>
          <a:lstStyle/>
          <a:p>
            <a:r>
              <a:rPr lang="en-US" sz="1200" dirty="0" err="1" smtClean="0"/>
              <a:t>Querfurth</a:t>
            </a:r>
            <a:r>
              <a:rPr lang="en-US" sz="1200" dirty="0" smtClean="0"/>
              <a:t>, H. W., &amp; </a:t>
            </a:r>
            <a:r>
              <a:rPr lang="en-US" sz="1200" dirty="0" err="1" smtClean="0"/>
              <a:t>Lafera</a:t>
            </a:r>
            <a:r>
              <a:rPr lang="en-US" sz="1200" dirty="0" smtClean="0"/>
              <a:t>, F. M. (2010).</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Genetics</a:t>
            </a:r>
            <a:endParaRPr lang="en-US" dirty="0"/>
          </a:p>
        </p:txBody>
      </p:sp>
      <p:sp>
        <p:nvSpPr>
          <p:cNvPr id="5" name="Content Placeholder 4"/>
          <p:cNvSpPr>
            <a:spLocks noGrp="1"/>
          </p:cNvSpPr>
          <p:nvPr>
            <p:ph sz="half" idx="1"/>
          </p:nvPr>
        </p:nvSpPr>
        <p:spPr>
          <a:xfrm>
            <a:off x="457200" y="1600201"/>
            <a:ext cx="4800600" cy="4267200"/>
          </a:xfrm>
        </p:spPr>
        <p:txBody>
          <a:bodyPr>
            <a:normAutofit lnSpcReduction="10000"/>
          </a:bodyPr>
          <a:lstStyle/>
          <a:p>
            <a:r>
              <a:rPr lang="en-US" dirty="0" smtClean="0"/>
              <a:t>For people with one first degree relative  with dementia, the average relative risk of  getting dementia is 2.6 times greater.</a:t>
            </a:r>
          </a:p>
          <a:p>
            <a:endParaRPr lang="en-US" dirty="0" smtClean="0"/>
          </a:p>
          <a:p>
            <a:r>
              <a:rPr lang="en-US" dirty="0" smtClean="0"/>
              <a:t>The risk for getting Alzheimer's Disease is 7.5 time greater with two demented relatives. </a:t>
            </a:r>
            <a:endParaRPr lang="en-US" dirty="0"/>
          </a:p>
        </p:txBody>
      </p:sp>
      <p:pic>
        <p:nvPicPr>
          <p:cNvPr id="30723" name="Picture 3" descr="C:\Documents and Settings\vhamiwsoukut\Local Settings\Temporary Internet Files\Content.IE5\YD0LO6YX\MPj01749920000[1].jpg"/>
          <p:cNvPicPr>
            <a:picLocks noChangeAspect="1" noChangeArrowheads="1"/>
          </p:cNvPicPr>
          <p:nvPr/>
        </p:nvPicPr>
        <p:blipFill>
          <a:blip r:embed="rId3" cstate="print"/>
          <a:srcRect/>
          <a:stretch>
            <a:fillRect/>
          </a:stretch>
        </p:blipFill>
        <p:spPr bwMode="auto">
          <a:xfrm>
            <a:off x="5562600" y="1828800"/>
            <a:ext cx="2438400" cy="3657600"/>
          </a:xfrm>
          <a:prstGeom prst="rect">
            <a:avLst/>
          </a:prstGeom>
          <a:noFill/>
        </p:spPr>
      </p:pic>
      <p:sp>
        <p:nvSpPr>
          <p:cNvPr id="6" name="Action Button: Forward or Next 5">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404738" y="6172200"/>
            <a:ext cx="3886200" cy="276999"/>
          </a:xfrm>
          <a:prstGeom prst="rect">
            <a:avLst/>
          </a:prstGeom>
          <a:noFill/>
        </p:spPr>
        <p:txBody>
          <a:bodyPr wrap="square" rtlCol="0">
            <a:spAutoFit/>
          </a:bodyPr>
          <a:lstStyle/>
          <a:p>
            <a:r>
              <a:rPr lang="en-US" sz="1200" dirty="0" smtClean="0"/>
              <a:t>Alzheimer's Association. (2010)</a:t>
            </a:r>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Genetics</a:t>
            </a:r>
            <a:endParaRPr lang="en-US" dirty="0"/>
          </a:p>
        </p:txBody>
      </p:sp>
      <p:sp>
        <p:nvSpPr>
          <p:cNvPr id="5" name="Content Placeholder 4"/>
          <p:cNvSpPr>
            <a:spLocks noGrp="1"/>
          </p:cNvSpPr>
          <p:nvPr>
            <p:ph sz="half" idx="1"/>
          </p:nvPr>
        </p:nvSpPr>
        <p:spPr>
          <a:xfrm>
            <a:off x="457200" y="1600201"/>
            <a:ext cx="4038600" cy="4267200"/>
          </a:xfrm>
        </p:spPr>
        <p:txBody>
          <a:bodyPr>
            <a:normAutofit fontScale="77500" lnSpcReduction="20000"/>
          </a:bodyPr>
          <a:lstStyle/>
          <a:p>
            <a:r>
              <a:rPr lang="en-US" dirty="0" smtClean="0"/>
              <a:t>First degree relatives of patients with Alzheimer's disease is linked, in some families, to chromosome 21.</a:t>
            </a:r>
          </a:p>
          <a:p>
            <a:endParaRPr lang="en-US" dirty="0" smtClean="0"/>
          </a:p>
          <a:p>
            <a:r>
              <a:rPr lang="en-US" dirty="0" smtClean="0"/>
              <a:t>Most of the people with Down's syndrome develop the pathology of Alzheimer's disease.</a:t>
            </a:r>
          </a:p>
          <a:p>
            <a:endParaRPr lang="en-US" dirty="0" smtClean="0"/>
          </a:p>
          <a:p>
            <a:r>
              <a:rPr lang="en-US" dirty="0" smtClean="0"/>
              <a:t>Mismatches between chrosomes 21 ,14, and 1 are rare and cause early onset dementia. </a:t>
            </a:r>
          </a:p>
          <a:p>
            <a:endParaRPr lang="en-US" dirty="0"/>
          </a:p>
        </p:txBody>
      </p:sp>
      <p:pic>
        <p:nvPicPr>
          <p:cNvPr id="29697" name="Picture 1" descr="C:\Documents and Settings\vhamiwsoukut\Local Settings\Temporary Internet Files\Content.IE5\YD0LO6YX\MPj01749920000[1].jpg"/>
          <p:cNvPicPr>
            <a:picLocks noChangeAspect="1" noChangeArrowheads="1"/>
          </p:cNvPicPr>
          <p:nvPr/>
        </p:nvPicPr>
        <p:blipFill>
          <a:blip r:embed="rId3" cstate="print"/>
          <a:srcRect/>
          <a:stretch>
            <a:fillRect/>
          </a:stretch>
        </p:blipFill>
        <p:spPr bwMode="auto">
          <a:xfrm>
            <a:off x="5410200" y="1752600"/>
            <a:ext cx="2438400" cy="3657600"/>
          </a:xfrm>
          <a:prstGeom prst="rect">
            <a:avLst/>
          </a:prstGeom>
          <a:noFill/>
        </p:spPr>
      </p:pic>
      <p:sp>
        <p:nvSpPr>
          <p:cNvPr id="6" name="Action Button: Forward or Next 5">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285470" y="6248400"/>
            <a:ext cx="3733800" cy="276999"/>
          </a:xfrm>
          <a:prstGeom prst="rect">
            <a:avLst/>
          </a:prstGeom>
          <a:noFill/>
        </p:spPr>
        <p:txBody>
          <a:bodyPr wrap="square" rtlCol="0">
            <a:spAutoFit/>
          </a:bodyPr>
          <a:lstStyle/>
          <a:p>
            <a:r>
              <a:rPr lang="en-US" sz="1200" dirty="0" smtClean="0"/>
              <a:t>Alzheimer's Association. (2010)</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ttp://www.nia.nih.gov/NR/rdonlyres/14DED14F-34DE-42F7-BBB1-4C1230FA6219/11015/03_dna.jpg"/>
          <p:cNvPicPr>
            <a:picLocks noChangeAspect="1" noChangeArrowheads="1"/>
          </p:cNvPicPr>
          <p:nvPr/>
        </p:nvPicPr>
        <p:blipFill>
          <a:blip r:embed="rId3" cstate="print"/>
          <a:srcRect/>
          <a:stretch>
            <a:fillRect/>
          </a:stretch>
        </p:blipFill>
        <p:spPr bwMode="auto">
          <a:xfrm>
            <a:off x="3962400" y="1295400"/>
            <a:ext cx="4578399" cy="4114800"/>
          </a:xfrm>
          <a:prstGeom prst="rect">
            <a:avLst/>
          </a:prstGeom>
          <a:noFill/>
          <a:ln w="25400">
            <a:solidFill>
              <a:schemeClr val="tx1"/>
            </a:solidFill>
          </a:ln>
        </p:spPr>
      </p:pic>
      <p:sp>
        <p:nvSpPr>
          <p:cNvPr id="5" name="Action Button: Forward or Next 4">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0" y="381000"/>
            <a:ext cx="9144000" cy="369332"/>
          </a:xfrm>
          <a:prstGeom prst="rect">
            <a:avLst/>
          </a:prstGeom>
          <a:noFill/>
        </p:spPr>
        <p:txBody>
          <a:bodyPr wrap="square" rtlCol="0">
            <a:spAutoFit/>
          </a:bodyPr>
          <a:lstStyle/>
          <a:p>
            <a:pPr algn="ctr"/>
            <a:r>
              <a:rPr lang="en-US" dirty="0" smtClean="0"/>
              <a:t>.</a:t>
            </a:r>
            <a:endParaRPr lang="en-US" dirty="0"/>
          </a:p>
        </p:txBody>
      </p:sp>
      <p:sp>
        <p:nvSpPr>
          <p:cNvPr id="6" name="TextBox 5"/>
          <p:cNvSpPr txBox="1"/>
          <p:nvPr/>
        </p:nvSpPr>
        <p:spPr>
          <a:xfrm>
            <a:off x="4830384" y="5479788"/>
            <a:ext cx="2713416" cy="553998"/>
          </a:xfrm>
          <a:prstGeom prst="rect">
            <a:avLst/>
          </a:prstGeom>
          <a:noFill/>
        </p:spPr>
        <p:txBody>
          <a:bodyPr wrap="square" rtlCol="0">
            <a:spAutoFit/>
          </a:bodyPr>
          <a:lstStyle/>
          <a:p>
            <a:r>
              <a:rPr lang="en-US" dirty="0" smtClean="0"/>
              <a:t>   </a:t>
            </a:r>
            <a:r>
              <a:rPr lang="en-US" sz="1200" dirty="0" smtClean="0"/>
              <a:t>National Institute on Aging. (2010)</a:t>
            </a:r>
          </a:p>
          <a:p>
            <a:endParaRPr lang="en-US" sz="1200" dirty="0"/>
          </a:p>
        </p:txBody>
      </p:sp>
      <p:sp>
        <p:nvSpPr>
          <p:cNvPr id="8" name="Content Placeholder 7"/>
          <p:cNvSpPr>
            <a:spLocks noGrp="1"/>
          </p:cNvSpPr>
          <p:nvPr>
            <p:ph sz="half" idx="1"/>
          </p:nvPr>
        </p:nvSpPr>
        <p:spPr>
          <a:xfrm>
            <a:off x="457200" y="1219200"/>
            <a:ext cx="3505200" cy="4906963"/>
          </a:xfrm>
        </p:spPr>
        <p:txBody>
          <a:bodyPr/>
          <a:lstStyle/>
          <a:p>
            <a:pPr marL="0" indent="0">
              <a:buNone/>
            </a:pPr>
            <a:r>
              <a:rPr lang="en-US" dirty="0" smtClean="0"/>
              <a:t>Chromosome 19 is involved in making a protein that helps to carry cholesterol in the blood.</a:t>
            </a:r>
          </a:p>
          <a:p>
            <a:pPr marL="0" indent="0">
              <a:buNone/>
            </a:pPr>
            <a:endParaRPr lang="en-US" dirty="0" smtClean="0"/>
          </a:p>
          <a:p>
            <a:pPr marL="0" indent="0">
              <a:buNone/>
            </a:pPr>
            <a:r>
              <a:rPr lang="en-US" dirty="0" smtClean="0"/>
              <a:t>The ApoE gene is involved in increasing the risk for women.</a:t>
            </a:r>
            <a:endParaRPr lang="en-US" dirty="0"/>
          </a:p>
        </p:txBody>
      </p:sp>
      <p:sp>
        <p:nvSpPr>
          <p:cNvPr id="7" name="TextBox 6"/>
          <p:cNvSpPr txBox="1"/>
          <p:nvPr/>
        </p:nvSpPr>
        <p:spPr>
          <a:xfrm>
            <a:off x="573168" y="5410200"/>
            <a:ext cx="2514600" cy="553998"/>
          </a:xfrm>
          <a:prstGeom prst="rect">
            <a:avLst/>
          </a:prstGeom>
          <a:noFill/>
        </p:spPr>
        <p:txBody>
          <a:bodyPr wrap="square" rtlCol="0">
            <a:spAutoFit/>
          </a:bodyPr>
          <a:lstStyle/>
          <a:p>
            <a:r>
              <a:rPr lang="en-US" sz="1200" dirty="0" smtClean="0"/>
              <a:t>National Institute on Aging. (2010)</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5" name="Content Placeholder 4"/>
          <p:cNvSpPr>
            <a:spLocks noGrp="1"/>
          </p:cNvSpPr>
          <p:nvPr>
            <p:ph idx="1"/>
          </p:nvPr>
        </p:nvSpPr>
        <p:spPr>
          <a:xfrm>
            <a:off x="457200" y="1447800"/>
            <a:ext cx="6477000" cy="4678363"/>
          </a:xfrm>
        </p:spPr>
        <p:txBody>
          <a:bodyPr>
            <a:normAutofit fontScale="85000" lnSpcReduction="10000"/>
          </a:bodyPr>
          <a:lstStyle/>
          <a:p>
            <a:r>
              <a:rPr lang="en-US" dirty="0" smtClean="0"/>
              <a:t>Stress is a life saving defense reaction.  If sustained it becomes maladaptive and injurious to the systems affected.</a:t>
            </a:r>
          </a:p>
          <a:p>
            <a:endParaRPr lang="en-US" dirty="0" smtClean="0"/>
          </a:p>
          <a:p>
            <a:r>
              <a:rPr lang="en-US" dirty="0" smtClean="0"/>
              <a:t>Stress is regulated by the Hypothalamic-pituitary-adrenal (HPA) system and increases the production of stress hormone - Cortisol.</a:t>
            </a:r>
          </a:p>
          <a:p>
            <a:endParaRPr lang="en-US" dirty="0" smtClean="0"/>
          </a:p>
          <a:p>
            <a:r>
              <a:rPr lang="en-US" dirty="0" smtClean="0"/>
              <a:t>Aging and repeated exposure to stress are associated with loss of HPA function.</a:t>
            </a:r>
          </a:p>
          <a:p>
            <a:endParaRPr lang="en-US" dirty="0"/>
          </a:p>
        </p:txBody>
      </p:sp>
      <p:pic>
        <p:nvPicPr>
          <p:cNvPr id="28673" name="Picture 1" descr="C:\Documents and Settings\vhamiwsoukut\Local Settings\Temporary Internet Files\Content.IE5\VUBM3KSE\MPj04393080000[1].jpg"/>
          <p:cNvPicPr>
            <a:picLocks noChangeAspect="1" noChangeArrowheads="1"/>
          </p:cNvPicPr>
          <p:nvPr/>
        </p:nvPicPr>
        <p:blipFill>
          <a:blip r:embed="rId3" cstate="print"/>
          <a:srcRect/>
          <a:stretch>
            <a:fillRect/>
          </a:stretch>
        </p:blipFill>
        <p:spPr bwMode="auto">
          <a:xfrm>
            <a:off x="6705600" y="2438400"/>
            <a:ext cx="1981200" cy="1981200"/>
          </a:xfrm>
          <a:prstGeom prst="rect">
            <a:avLst/>
          </a:prstGeom>
          <a:noFill/>
        </p:spPr>
      </p:pic>
      <p:sp>
        <p:nvSpPr>
          <p:cNvPr id="6" name="Action Button: Forward or Next 5">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689666" y="6069492"/>
            <a:ext cx="4114800" cy="461665"/>
          </a:xfrm>
          <a:prstGeom prst="rect">
            <a:avLst/>
          </a:prstGeom>
          <a:noFill/>
        </p:spPr>
        <p:txBody>
          <a:bodyPr wrap="square" rtlCol="0">
            <a:spAutoFit/>
          </a:bodyPr>
          <a:lstStyle/>
          <a:p>
            <a:pPr algn="r"/>
            <a:r>
              <a:rPr lang="en-US" sz="1200" dirty="0" smtClean="0"/>
              <a:t>Porth, C. M., &amp; Matfin, G. (2009 )</a:t>
            </a:r>
          </a:p>
          <a:p>
            <a:pPr algn="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Be Considered Dementia:</a:t>
            </a:r>
            <a:endParaRPr lang="en-US" dirty="0"/>
          </a:p>
        </p:txBody>
      </p:sp>
      <p:sp>
        <p:nvSpPr>
          <p:cNvPr id="3" name="Content Placeholder 2"/>
          <p:cNvSpPr>
            <a:spLocks noGrp="1"/>
          </p:cNvSpPr>
          <p:nvPr>
            <p:ph sz="half" idx="1"/>
          </p:nvPr>
        </p:nvSpPr>
        <p:spPr>
          <a:xfrm>
            <a:off x="457200" y="1447800"/>
            <a:ext cx="4038600" cy="4678363"/>
          </a:xfrm>
        </p:spPr>
        <p:txBody>
          <a:bodyPr>
            <a:normAutofit fontScale="92500" lnSpcReduction="20000"/>
          </a:bodyPr>
          <a:lstStyle/>
          <a:p>
            <a:r>
              <a:rPr lang="en-US" dirty="0" smtClean="0"/>
              <a:t>The cognitive deficits involved  must cause a problem in occupational or social functioning.</a:t>
            </a:r>
          </a:p>
          <a:p>
            <a:endParaRPr lang="en-US" dirty="0" smtClean="0"/>
          </a:p>
          <a:p>
            <a:r>
              <a:rPr lang="en-US" dirty="0" smtClean="0"/>
              <a:t>The patient’s behavior must be a decline from a previously higher level of functioning.</a:t>
            </a:r>
          </a:p>
          <a:p>
            <a:endParaRPr lang="en-US" dirty="0" smtClean="0"/>
          </a:p>
          <a:p>
            <a:r>
              <a:rPr lang="en-US" dirty="0" smtClean="0"/>
              <a:t>A required behavior  to make the diagnosis is memory impairment.</a:t>
            </a:r>
            <a:endParaRPr lang="en-US" dirty="0"/>
          </a:p>
        </p:txBody>
      </p:sp>
      <p:sp>
        <p:nvSpPr>
          <p:cNvPr id="4" name="TextBox 3"/>
          <p:cNvSpPr txBox="1"/>
          <p:nvPr/>
        </p:nvSpPr>
        <p:spPr>
          <a:xfrm>
            <a:off x="914400" y="6248400"/>
            <a:ext cx="7374296" cy="276999"/>
          </a:xfrm>
          <a:prstGeom prst="rect">
            <a:avLst/>
          </a:prstGeom>
          <a:noFill/>
        </p:spPr>
        <p:txBody>
          <a:bodyPr wrap="square" rtlCol="0">
            <a:spAutoFit/>
          </a:bodyPr>
          <a:lstStyle/>
          <a:p>
            <a:pPr algn="r"/>
            <a:r>
              <a:rPr lang="en-US" sz="1200" dirty="0" smtClean="0"/>
              <a:t>American Psychiatric Association. (2000).</a:t>
            </a:r>
            <a:endParaRPr lang="en-US" sz="1200" dirty="0"/>
          </a:p>
        </p:txBody>
      </p:sp>
      <p:pic>
        <p:nvPicPr>
          <p:cNvPr id="3074" name="Picture 2" descr="C:\Documents and Settings\vhamiwsoukut\Local Settings\Temporary Internet Files\Content.IE5\I55WXZ31\MCj03629840000[1].wmf"/>
          <p:cNvPicPr>
            <a:picLocks noChangeAspect="1" noChangeArrowheads="1"/>
          </p:cNvPicPr>
          <p:nvPr/>
        </p:nvPicPr>
        <p:blipFill>
          <a:blip r:embed="rId3" cstate="print"/>
          <a:srcRect/>
          <a:stretch>
            <a:fillRect/>
          </a:stretch>
        </p:blipFill>
        <p:spPr bwMode="auto">
          <a:xfrm>
            <a:off x="4572000" y="1828800"/>
            <a:ext cx="4337815" cy="2667000"/>
          </a:xfrm>
          <a:prstGeom prst="rect">
            <a:avLst/>
          </a:prstGeom>
          <a:noFill/>
        </p:spPr>
      </p:pic>
      <p:sp>
        <p:nvSpPr>
          <p:cNvPr id="7" name="Action Button: Forward or Next 6">
            <a:hlinkClick r:id="" action="ppaction://hlinkshowjump?jump=nextslide" highlightClick="1"/>
          </p:cNvPr>
          <p:cNvSpPr/>
          <p:nvPr/>
        </p:nvSpPr>
        <p:spPr>
          <a:xfrm>
            <a:off x="304800" y="60960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a:t>
            </a:r>
            <a:endParaRPr lang="en-US" dirty="0"/>
          </a:p>
        </p:txBody>
      </p:sp>
      <p:sp>
        <p:nvSpPr>
          <p:cNvPr id="4" name="Content Placeholder 3"/>
          <p:cNvSpPr>
            <a:spLocks noGrp="1"/>
          </p:cNvSpPr>
          <p:nvPr>
            <p:ph idx="1"/>
          </p:nvPr>
        </p:nvSpPr>
        <p:spPr>
          <a:xfrm>
            <a:off x="457200" y="1219200"/>
            <a:ext cx="8229600" cy="4906963"/>
          </a:xfrm>
        </p:spPr>
        <p:txBody>
          <a:bodyPr>
            <a:normAutofit fontScale="85000" lnSpcReduction="20000"/>
          </a:bodyPr>
          <a:lstStyle/>
          <a:p>
            <a:r>
              <a:rPr lang="en-US" dirty="0" smtClean="0"/>
              <a:t>Sustained levels of cortisol results in multiple changes, including accelerated expression of brain aging and dementia.</a:t>
            </a:r>
          </a:p>
          <a:p>
            <a:r>
              <a:rPr lang="en-US" dirty="0" smtClean="0"/>
              <a:t>Studies have shown that chronic exposure to stress increases levels of cortisol but also accelerates a decline in cognitive function.</a:t>
            </a:r>
          </a:p>
          <a:p>
            <a:r>
              <a:rPr lang="en-US" dirty="0" smtClean="0"/>
              <a:t>The hippocampus is very vulnerable to the effects of stress.</a:t>
            </a:r>
          </a:p>
          <a:p>
            <a:pPr lvl="1"/>
            <a:r>
              <a:rPr lang="en-US" dirty="0" smtClean="0"/>
              <a:t>Glucocorticoids are located in the hippocampus.</a:t>
            </a:r>
          </a:p>
          <a:p>
            <a:pPr lvl="1"/>
            <a:r>
              <a:rPr lang="en-US" dirty="0" smtClean="0"/>
              <a:t>Glucocorticoids promote the loss of hippocampal neurons by promoting ischemic injury and oxidative stress.</a:t>
            </a:r>
          </a:p>
          <a:p>
            <a:pPr lvl="1"/>
            <a:r>
              <a:rPr lang="en-US" dirty="0" smtClean="0"/>
              <a:t>This is done by increased mitochondrial production of oxidants and reduction of anti-oxidant enzymes.</a:t>
            </a:r>
          </a:p>
          <a:p>
            <a:endParaRPr lang="en-US" dirty="0"/>
          </a:p>
        </p:txBody>
      </p:sp>
      <p:sp>
        <p:nvSpPr>
          <p:cNvPr id="5" name="Action Button: Forward or Next 4">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86000" y="6172200"/>
            <a:ext cx="4800600" cy="461665"/>
          </a:xfrm>
          <a:prstGeom prst="rect">
            <a:avLst/>
          </a:prstGeom>
          <a:noFill/>
        </p:spPr>
        <p:txBody>
          <a:bodyPr wrap="square" rtlCol="0">
            <a:spAutoFit/>
          </a:bodyPr>
          <a:lstStyle/>
          <a:p>
            <a:pPr algn="r"/>
            <a:r>
              <a:rPr lang="en-US" sz="1200" dirty="0" smtClean="0"/>
              <a:t>Porth, C. M., &amp; Matfin, G. (2009 )</a:t>
            </a:r>
          </a:p>
          <a:p>
            <a:pPr algn="r"/>
            <a:endParaRPr lang="en-US"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www.nia.nih.gov/NR/rdonlyres/14DED14F-34DE-42F7-BBB1-4C1230FA6219/11017/03_mitochondria.jpg"/>
          <p:cNvPicPr>
            <a:picLocks noChangeAspect="1" noChangeArrowheads="1"/>
          </p:cNvPicPr>
          <p:nvPr/>
        </p:nvPicPr>
        <p:blipFill>
          <a:blip r:embed="rId3" cstate="print"/>
          <a:srcRect/>
          <a:stretch>
            <a:fillRect/>
          </a:stretch>
        </p:blipFill>
        <p:spPr bwMode="auto">
          <a:xfrm>
            <a:off x="1371600" y="838200"/>
            <a:ext cx="6705600" cy="5436166"/>
          </a:xfrm>
          <a:prstGeom prst="rect">
            <a:avLst/>
          </a:prstGeom>
          <a:noFill/>
          <a:ln w="25400">
            <a:solidFill>
              <a:schemeClr val="tx1"/>
            </a:solidFill>
          </a:ln>
        </p:spPr>
      </p:pic>
      <p:sp>
        <p:nvSpPr>
          <p:cNvPr id="5" name="Action Button: Forward or Next 4">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981200" y="6400800"/>
            <a:ext cx="3429000" cy="276999"/>
          </a:xfrm>
          <a:prstGeom prst="rect">
            <a:avLst/>
          </a:prstGeom>
          <a:noFill/>
        </p:spPr>
        <p:txBody>
          <a:bodyPr wrap="square" rtlCol="0">
            <a:spAutoFit/>
          </a:bodyPr>
          <a:lstStyle/>
          <a:p>
            <a:pPr algn="r"/>
            <a:r>
              <a:rPr lang="en-US" sz="1200" dirty="0" smtClean="0"/>
              <a:t>National Institute on Aging. (2010)</a:t>
            </a:r>
            <a:endParaRPr lang="en-US" sz="1200" dirty="0"/>
          </a:p>
        </p:txBody>
      </p:sp>
      <p:sp>
        <p:nvSpPr>
          <p:cNvPr id="6" name="TextBox 5"/>
          <p:cNvSpPr txBox="1"/>
          <p:nvPr/>
        </p:nvSpPr>
        <p:spPr>
          <a:xfrm>
            <a:off x="1295400" y="298171"/>
            <a:ext cx="6858000" cy="463829"/>
          </a:xfrm>
          <a:prstGeom prst="rect">
            <a:avLst/>
          </a:prstGeom>
          <a:noFill/>
        </p:spPr>
        <p:txBody>
          <a:bodyPr wrap="square" rtlCol="0">
            <a:spAutoFit/>
          </a:bodyPr>
          <a:lstStyle/>
          <a:p>
            <a:pPr algn="ctr"/>
            <a:r>
              <a:rPr lang="en-US" sz="2400" dirty="0" smtClean="0"/>
              <a:t>A healthy versus a diseased mitochondria.</a:t>
            </a:r>
            <a:endParaRPr lang="en-US"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Inflammation</a:t>
            </a:r>
            <a:endParaRPr lang="en-US" dirty="0"/>
          </a:p>
        </p:txBody>
      </p:sp>
      <p:sp>
        <p:nvSpPr>
          <p:cNvPr id="3" name="Content Placeholder 2"/>
          <p:cNvSpPr>
            <a:spLocks noGrp="1"/>
          </p:cNvSpPr>
          <p:nvPr>
            <p:ph sz="half" idx="1"/>
          </p:nvPr>
        </p:nvSpPr>
        <p:spPr>
          <a:xfrm>
            <a:off x="457200" y="1600201"/>
            <a:ext cx="4572000" cy="4114800"/>
          </a:xfrm>
        </p:spPr>
        <p:txBody>
          <a:bodyPr>
            <a:normAutofit fontScale="77500" lnSpcReduction="20000"/>
          </a:bodyPr>
          <a:lstStyle/>
          <a:p>
            <a:r>
              <a:rPr lang="en-US" dirty="0" smtClean="0"/>
              <a:t>Microglia cells are associated with inflammation and are present in plaques of Alzheimer patients.</a:t>
            </a:r>
          </a:p>
          <a:p>
            <a:endParaRPr lang="en-US" dirty="0" smtClean="0"/>
          </a:p>
          <a:p>
            <a:r>
              <a:rPr lang="en-US" dirty="0" smtClean="0"/>
              <a:t>When activated microglia express  a variety of receptors involved in the inflammation process.</a:t>
            </a:r>
          </a:p>
          <a:p>
            <a:endParaRPr lang="en-US" dirty="0" smtClean="0"/>
          </a:p>
          <a:p>
            <a:r>
              <a:rPr lang="en-US" dirty="0" smtClean="0"/>
              <a:t>Pro-inflammatory cytokines increase expression of B-</a:t>
            </a:r>
            <a:r>
              <a:rPr lang="en-US" dirty="0" err="1" smtClean="0"/>
              <a:t>amyloid</a:t>
            </a:r>
            <a:r>
              <a:rPr lang="en-US" dirty="0" smtClean="0"/>
              <a:t> which leads to more inflammatory processes.</a:t>
            </a:r>
          </a:p>
          <a:p>
            <a:endParaRPr lang="en-US" dirty="0" smtClean="0"/>
          </a:p>
          <a:p>
            <a:endParaRPr lang="en-US" dirty="0" smtClean="0"/>
          </a:p>
          <a:p>
            <a:endParaRPr lang="en-US" dirty="0"/>
          </a:p>
        </p:txBody>
      </p:sp>
      <p:pic>
        <p:nvPicPr>
          <p:cNvPr id="5" name="Picture 1" descr="C:\Documents and Settings\vhamiwsoukut\Local Settings\Temporary Internet Files\Content.IE5\VUBM3KSE\MPj04094220000[1].jpg"/>
          <p:cNvPicPr>
            <a:picLocks noChangeAspect="1" noChangeArrowheads="1"/>
          </p:cNvPicPr>
          <p:nvPr/>
        </p:nvPicPr>
        <p:blipFill>
          <a:blip r:embed="rId3" cstate="print"/>
          <a:srcRect/>
          <a:stretch>
            <a:fillRect/>
          </a:stretch>
        </p:blipFill>
        <p:spPr bwMode="auto">
          <a:xfrm>
            <a:off x="5181600" y="1676400"/>
            <a:ext cx="3657600" cy="3657600"/>
          </a:xfrm>
          <a:prstGeom prst="rect">
            <a:avLst/>
          </a:prstGeom>
          <a:noFill/>
        </p:spPr>
      </p:pic>
      <p:sp>
        <p:nvSpPr>
          <p:cNvPr id="6" name="Action Button: Forward or Next 5">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868032" y="5373768"/>
            <a:ext cx="2699331" cy="461665"/>
          </a:xfrm>
          <a:prstGeom prst="rect">
            <a:avLst/>
          </a:prstGeom>
          <a:noFill/>
        </p:spPr>
        <p:txBody>
          <a:bodyPr wrap="square" rtlCol="0">
            <a:spAutoFit/>
          </a:bodyPr>
          <a:lstStyle/>
          <a:p>
            <a:r>
              <a:rPr lang="en-US" sz="1200" dirty="0" err="1" smtClean="0"/>
              <a:t>Querfurth</a:t>
            </a:r>
            <a:r>
              <a:rPr lang="en-US" sz="1200" dirty="0" smtClean="0"/>
              <a:t>, H. W., &amp; </a:t>
            </a:r>
            <a:r>
              <a:rPr lang="en-US" sz="1200" dirty="0" err="1" smtClean="0"/>
              <a:t>Lafera</a:t>
            </a:r>
            <a:r>
              <a:rPr lang="en-US" sz="1200" dirty="0" smtClean="0"/>
              <a:t>, F. M. (2010)</a:t>
            </a:r>
          </a:p>
          <a:p>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Content Placeholder 2"/>
          <p:cNvSpPr>
            <a:spLocks noGrp="1"/>
          </p:cNvSpPr>
          <p:nvPr>
            <p:ph sz="half" idx="1"/>
          </p:nvPr>
        </p:nvSpPr>
        <p:spPr>
          <a:xfrm>
            <a:off x="457200" y="1447801"/>
            <a:ext cx="4038600" cy="4343400"/>
          </a:xfrm>
        </p:spPr>
        <p:txBody>
          <a:bodyPr>
            <a:normAutofit fontScale="85000" lnSpcReduction="20000"/>
          </a:bodyPr>
          <a:lstStyle/>
          <a:p>
            <a:r>
              <a:rPr lang="en-US" dirty="0" smtClean="0"/>
              <a:t>The brain can be very vulnerable since neurons do not divide; once lost they can’t be replaced.</a:t>
            </a:r>
          </a:p>
          <a:p>
            <a:endParaRPr lang="en-US" dirty="0" smtClean="0"/>
          </a:p>
          <a:p>
            <a:r>
              <a:rPr lang="en-US" dirty="0" smtClean="0"/>
              <a:t>It has been hypothesized that inflammation contributes heavily to progressive neuronal death. </a:t>
            </a:r>
          </a:p>
          <a:p>
            <a:endParaRPr lang="en-US" dirty="0" smtClean="0"/>
          </a:p>
          <a:p>
            <a:r>
              <a:rPr lang="en-US" dirty="0" smtClean="0"/>
              <a:t>Inflammation may contribute to the pathogenesis of the disease.</a:t>
            </a:r>
          </a:p>
        </p:txBody>
      </p:sp>
      <p:pic>
        <p:nvPicPr>
          <p:cNvPr id="25601" name="Picture 1" descr="C:\Documents and Settings\vhamiwsoukut\Local Settings\Temporary Internet Files\Content.IE5\VUBM3KSE\MPj04094220000[1].jpg"/>
          <p:cNvPicPr>
            <a:picLocks noChangeAspect="1" noChangeArrowheads="1"/>
          </p:cNvPicPr>
          <p:nvPr/>
        </p:nvPicPr>
        <p:blipFill>
          <a:blip r:embed="rId3" cstate="print"/>
          <a:srcRect/>
          <a:stretch>
            <a:fillRect/>
          </a:stretch>
        </p:blipFill>
        <p:spPr bwMode="auto">
          <a:xfrm>
            <a:off x="5029200" y="1676400"/>
            <a:ext cx="3642659" cy="3505200"/>
          </a:xfrm>
          <a:prstGeom prst="rect">
            <a:avLst/>
          </a:prstGeom>
          <a:noFill/>
        </p:spPr>
      </p:pic>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28800" y="6096000"/>
            <a:ext cx="3461331" cy="461665"/>
          </a:xfrm>
          <a:prstGeom prst="rect">
            <a:avLst/>
          </a:prstGeom>
          <a:noFill/>
        </p:spPr>
        <p:txBody>
          <a:bodyPr wrap="square" rtlCol="0">
            <a:spAutoFit/>
          </a:bodyPr>
          <a:lstStyle/>
          <a:p>
            <a:r>
              <a:rPr lang="en-US" sz="1200" dirty="0" err="1" smtClean="0"/>
              <a:t>Querfurth</a:t>
            </a:r>
            <a:r>
              <a:rPr lang="en-US" sz="1200" dirty="0" smtClean="0"/>
              <a:t>, H. W., &amp; </a:t>
            </a:r>
            <a:r>
              <a:rPr lang="en-US" sz="1200" dirty="0" err="1" smtClean="0"/>
              <a:t>Lafera</a:t>
            </a:r>
            <a:r>
              <a:rPr lang="en-US" sz="1200" dirty="0" smtClean="0"/>
              <a:t>, F. M. (2010).</a:t>
            </a:r>
          </a:p>
          <a:p>
            <a:endParaRPr lang="en-US"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Jogger</a:t>
            </a:r>
            <a:endParaRPr lang="en-US" dirty="0"/>
          </a:p>
        </p:txBody>
      </p:sp>
      <p:sp>
        <p:nvSpPr>
          <p:cNvPr id="7" name="Content Placeholder 6"/>
          <p:cNvSpPr>
            <a:spLocks noGrp="1"/>
          </p:cNvSpPr>
          <p:nvPr>
            <p:ph sz="half" idx="1"/>
          </p:nvPr>
        </p:nvSpPr>
        <p:spPr/>
        <p:txBody>
          <a:bodyPr>
            <a:normAutofit/>
          </a:bodyPr>
          <a:lstStyle/>
          <a:p>
            <a:pPr marL="0" indent="0">
              <a:buNone/>
            </a:pPr>
            <a:r>
              <a:rPr lang="en-US" dirty="0" smtClean="0"/>
              <a:t>Other factors can impact the course of Alzheimer's disease.</a:t>
            </a:r>
          </a:p>
          <a:p>
            <a:r>
              <a:rPr lang="en-US" dirty="0" smtClean="0"/>
              <a:t>What are the other factors? </a:t>
            </a:r>
          </a:p>
          <a:p>
            <a:pPr lvl="1"/>
            <a:r>
              <a:rPr lang="en-US" dirty="0" smtClean="0"/>
              <a:t>Stress</a:t>
            </a:r>
          </a:p>
          <a:p>
            <a:pPr lvl="1"/>
            <a:r>
              <a:rPr lang="en-US" dirty="0" smtClean="0"/>
              <a:t>Aging</a:t>
            </a:r>
          </a:p>
          <a:p>
            <a:pPr lvl="1"/>
            <a:r>
              <a:rPr lang="en-US" dirty="0" smtClean="0"/>
              <a:t>Inflammation</a:t>
            </a:r>
          </a:p>
          <a:p>
            <a:pPr lvl="1"/>
            <a:r>
              <a:rPr lang="en-US" dirty="0" smtClean="0"/>
              <a:t>Genetics</a:t>
            </a:r>
          </a:p>
          <a:p>
            <a:endParaRPr lang="en-US" dirty="0" smtClean="0"/>
          </a:p>
        </p:txBody>
      </p:sp>
      <p:pic>
        <p:nvPicPr>
          <p:cNvPr id="1026" name="Picture 2" descr="C:\Documents and Settings\vhamiwbayl.VHA12\Local Settings\Temporary Internet Files\Content.IE5\TMC0XPY2\MCj04405260000[1].wmf"/>
          <p:cNvPicPr>
            <a:picLocks noChangeAspect="1" noChangeArrowheads="1"/>
          </p:cNvPicPr>
          <p:nvPr/>
        </p:nvPicPr>
        <p:blipFill>
          <a:blip r:embed="rId3" cstate="print"/>
          <a:srcRect/>
          <a:stretch>
            <a:fillRect/>
          </a:stretch>
        </p:blipFill>
        <p:spPr bwMode="auto">
          <a:xfrm>
            <a:off x="5791200" y="1371600"/>
            <a:ext cx="1898650" cy="4556760"/>
          </a:xfrm>
          <a:prstGeom prst="rect">
            <a:avLst/>
          </a:prstGeom>
          <a:noFill/>
        </p:spPr>
      </p:pic>
      <p:sp>
        <p:nvSpPr>
          <p:cNvPr id="6" name="Action Button: Home 5">
            <a:hlinkClick r:id="rId4" action="ppaction://hlinksldjump" highlightClick="1"/>
          </p:cNvPr>
          <p:cNvSpPr/>
          <p:nvPr/>
        </p:nvSpPr>
        <p:spPr>
          <a:xfrm>
            <a:off x="457200" y="5943600"/>
            <a:ext cx="6858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3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3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3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3000" fill="hold"/>
                                        <p:tgtEl>
                                          <p:spTgt spid="7">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anim calcmode="lin" valueType="num">
                                      <p:cBhvr additive="base">
                                        <p:cTn id="19" dur="3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Implications</a:t>
            </a:r>
            <a:endParaRPr lang="en-US" dirty="0"/>
          </a:p>
        </p:txBody>
      </p:sp>
      <p:sp>
        <p:nvSpPr>
          <p:cNvPr id="3" name="Content Placeholder 2"/>
          <p:cNvSpPr>
            <a:spLocks noGrp="1"/>
          </p:cNvSpPr>
          <p:nvPr>
            <p:ph sz="half" idx="1"/>
          </p:nvPr>
        </p:nvSpPr>
        <p:spPr>
          <a:xfrm>
            <a:off x="304800" y="1600200"/>
            <a:ext cx="6400800" cy="4525963"/>
          </a:xfrm>
        </p:spPr>
        <p:txBody>
          <a:bodyPr>
            <a:normAutofit/>
          </a:bodyPr>
          <a:lstStyle/>
          <a:p>
            <a:pPr marL="457200" lvl="1" indent="0">
              <a:buNone/>
            </a:pPr>
            <a:r>
              <a:rPr lang="en-US" sz="2800" dirty="0" smtClean="0"/>
              <a:t>Patients with dementia are at risk for:</a:t>
            </a:r>
          </a:p>
          <a:p>
            <a:pPr lvl="2"/>
            <a:r>
              <a:rPr lang="en-US" sz="2800" dirty="0" smtClean="0"/>
              <a:t>Falls</a:t>
            </a:r>
          </a:p>
          <a:p>
            <a:pPr lvl="2"/>
            <a:r>
              <a:rPr lang="en-US" sz="2800" dirty="0" smtClean="0"/>
              <a:t>Injury</a:t>
            </a:r>
          </a:p>
          <a:p>
            <a:pPr lvl="2"/>
            <a:r>
              <a:rPr lang="en-US" sz="2800" dirty="0" smtClean="0"/>
              <a:t>Pressure ulcers</a:t>
            </a:r>
          </a:p>
          <a:p>
            <a:pPr lvl="2"/>
            <a:r>
              <a:rPr lang="en-US" sz="2800" dirty="0" smtClean="0"/>
              <a:t>Urinary tract infections</a:t>
            </a:r>
          </a:p>
          <a:p>
            <a:pPr lvl="2"/>
            <a:r>
              <a:rPr lang="en-US" sz="2800" dirty="0" smtClean="0"/>
              <a:t>Catheter related blood stream infections</a:t>
            </a:r>
          </a:p>
          <a:p>
            <a:pPr lvl="2"/>
            <a:r>
              <a:rPr lang="en-US" sz="2800" dirty="0" smtClean="0"/>
              <a:t>Pain</a:t>
            </a:r>
            <a:endParaRPr lang="en-US" sz="2800" dirty="0"/>
          </a:p>
          <a:p>
            <a:pPr lvl="2">
              <a:buNone/>
            </a:pPr>
            <a:endParaRPr lang="en-US" sz="2800" dirty="0" smtClean="0"/>
          </a:p>
        </p:txBody>
      </p:sp>
      <p:pic>
        <p:nvPicPr>
          <p:cNvPr id="24577" name="Picture 1" descr="C:\Documents and Settings\vhamiwsoukut\Local Settings\Temporary Internet Files\Content.IE5\VUBM3KSE\MCj02352890000[1].wmf"/>
          <p:cNvPicPr>
            <a:picLocks noChangeAspect="1" noChangeArrowheads="1"/>
          </p:cNvPicPr>
          <p:nvPr/>
        </p:nvPicPr>
        <p:blipFill>
          <a:blip r:embed="rId3" cstate="print"/>
          <a:srcRect/>
          <a:stretch>
            <a:fillRect/>
          </a:stretch>
        </p:blipFill>
        <p:spPr bwMode="auto">
          <a:xfrm>
            <a:off x="5715000" y="2362200"/>
            <a:ext cx="2855224" cy="2286000"/>
          </a:xfrm>
          <a:prstGeom prst="rect">
            <a:avLst/>
          </a:prstGeom>
          <a:noFill/>
        </p:spPr>
      </p:pic>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Nursing  assessments should include:</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lvl="1"/>
            <a:r>
              <a:rPr lang="en-US" dirty="0" smtClean="0"/>
              <a:t>Patients’ nutritional status</a:t>
            </a:r>
          </a:p>
          <a:p>
            <a:pPr lvl="1"/>
            <a:r>
              <a:rPr lang="en-US" dirty="0" smtClean="0"/>
              <a:t>Social engagement patterns</a:t>
            </a:r>
          </a:p>
          <a:p>
            <a:pPr lvl="1"/>
            <a:r>
              <a:rPr lang="en-US" dirty="0" smtClean="0"/>
              <a:t>Pain levels and how they express pain</a:t>
            </a:r>
          </a:p>
          <a:p>
            <a:pPr lvl="1"/>
            <a:r>
              <a:rPr lang="en-US" dirty="0" smtClean="0"/>
              <a:t>Risk for falls / injury</a:t>
            </a:r>
          </a:p>
          <a:p>
            <a:pPr lvl="1"/>
            <a:r>
              <a:rPr lang="en-US" dirty="0" smtClean="0"/>
              <a:t>Risk for wandering</a:t>
            </a:r>
          </a:p>
          <a:p>
            <a:pPr lvl="1"/>
            <a:r>
              <a:rPr lang="en-US" dirty="0" smtClean="0"/>
              <a:t>Family support</a:t>
            </a:r>
          </a:p>
          <a:p>
            <a:pPr lvl="1"/>
            <a:r>
              <a:rPr lang="en-US" dirty="0" smtClean="0"/>
              <a:t>Use of an objective tool to measure cognition (i.e. Mini Mental Exam)</a:t>
            </a:r>
          </a:p>
          <a:p>
            <a:pPr lvl="1"/>
            <a:endParaRPr lang="en-US" dirty="0" smtClean="0"/>
          </a:p>
        </p:txBody>
      </p:sp>
      <p:sp>
        <p:nvSpPr>
          <p:cNvPr id="4" name="TextBox 3"/>
          <p:cNvSpPr txBox="1"/>
          <p:nvPr/>
        </p:nvSpPr>
        <p:spPr>
          <a:xfrm>
            <a:off x="1249680" y="6263640"/>
            <a:ext cx="3957302" cy="369332"/>
          </a:xfrm>
          <a:prstGeom prst="rect">
            <a:avLst/>
          </a:prstGeom>
          <a:noFill/>
        </p:spPr>
        <p:txBody>
          <a:bodyPr wrap="none" rtlCol="0">
            <a:spAutoFit/>
          </a:bodyPr>
          <a:lstStyle/>
          <a:p>
            <a:r>
              <a:rPr lang="en-US" dirty="0" smtClean="0"/>
              <a:t>American Psychiatric Association  (2007)</a:t>
            </a:r>
            <a:endParaRPr lang="en-US" dirty="0"/>
          </a:p>
        </p:txBody>
      </p:sp>
      <p:sp>
        <p:nvSpPr>
          <p:cNvPr id="8" name="Action Button: Forward or Next 7">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Interventions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marL="0" indent="0"/>
            <a:r>
              <a:rPr lang="en-US" dirty="0" smtClean="0"/>
              <a:t>Perform holistic assessment.</a:t>
            </a:r>
          </a:p>
          <a:p>
            <a:pPr marL="179388" indent="-179388"/>
            <a:r>
              <a:rPr lang="en-US" dirty="0" smtClean="0"/>
              <a:t>Observe for other factors which could impact   disease process.</a:t>
            </a:r>
          </a:p>
          <a:p>
            <a:pPr marL="0" indent="0"/>
            <a:r>
              <a:rPr lang="en-US" dirty="0" smtClean="0"/>
              <a:t>Prevent injury / falls.</a:t>
            </a:r>
          </a:p>
          <a:p>
            <a:pPr marL="0" indent="0"/>
            <a:r>
              <a:rPr lang="en-US" dirty="0" smtClean="0"/>
              <a:t>Involve family.</a:t>
            </a:r>
          </a:p>
          <a:p>
            <a:pPr marL="0" indent="0"/>
            <a:r>
              <a:rPr lang="en-US" dirty="0" smtClean="0"/>
              <a:t>Provide respite for family if needed.</a:t>
            </a:r>
          </a:p>
          <a:p>
            <a:pPr marL="179388" indent="-179388"/>
            <a:r>
              <a:rPr lang="en-US" dirty="0" smtClean="0"/>
              <a:t>Educate family and staff caring for patients with dementia.</a:t>
            </a:r>
          </a:p>
          <a:p>
            <a:pPr>
              <a:buNone/>
            </a:pPr>
            <a:endParaRPr lang="en-US" dirty="0"/>
          </a:p>
        </p:txBody>
      </p:sp>
      <p:sp>
        <p:nvSpPr>
          <p:cNvPr id="4" name="TextBox 3"/>
          <p:cNvSpPr txBox="1"/>
          <p:nvPr/>
        </p:nvSpPr>
        <p:spPr>
          <a:xfrm>
            <a:off x="1280160" y="6298370"/>
            <a:ext cx="3957302" cy="369332"/>
          </a:xfrm>
          <a:prstGeom prst="rect">
            <a:avLst/>
          </a:prstGeom>
          <a:noFill/>
        </p:spPr>
        <p:txBody>
          <a:bodyPr wrap="none" rtlCol="0">
            <a:spAutoFit/>
          </a:bodyPr>
          <a:lstStyle/>
          <a:p>
            <a:r>
              <a:rPr lang="en-US" dirty="0" smtClean="0"/>
              <a:t>American Psychiatric Association  (2007)</a:t>
            </a:r>
            <a:endParaRPr lang="en-US" dirty="0"/>
          </a:p>
        </p:txBody>
      </p:sp>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77962"/>
          </a:xfrm>
        </p:spPr>
        <p:txBody>
          <a:bodyPr>
            <a:normAutofit fontScale="90000"/>
          </a:bodyPr>
          <a:lstStyle/>
          <a:p>
            <a:r>
              <a:rPr lang="en-US" dirty="0" smtClean="0"/>
              <a:t/>
            </a:r>
            <a:br>
              <a:rPr lang="en-US" dirty="0" smtClean="0"/>
            </a:br>
            <a:r>
              <a:rPr lang="en-US" sz="3600" dirty="0" smtClean="0"/>
              <a:t>For more information on Alzheimer’s and Dementia:</a:t>
            </a:r>
            <a:endParaRPr lang="en-US" sz="3600" dirty="0"/>
          </a:p>
        </p:txBody>
      </p:sp>
      <p:sp>
        <p:nvSpPr>
          <p:cNvPr id="3" name="Content Placeholder 2"/>
          <p:cNvSpPr>
            <a:spLocks noGrp="1"/>
          </p:cNvSpPr>
          <p:nvPr>
            <p:ph idx="1"/>
          </p:nvPr>
        </p:nvSpPr>
        <p:spPr>
          <a:xfrm>
            <a:off x="457200" y="2209800"/>
            <a:ext cx="8229600" cy="3916363"/>
          </a:xfrm>
        </p:spPr>
        <p:txBody>
          <a:bodyPr>
            <a:normAutofit/>
          </a:bodyPr>
          <a:lstStyle/>
          <a:p>
            <a:pPr>
              <a:buNone/>
            </a:pPr>
            <a:r>
              <a:rPr lang="en-US" sz="2400" dirty="0" smtClean="0">
                <a:hlinkClick r:id="rId3"/>
              </a:rPr>
              <a:t>National Institute on Health and Aging:</a:t>
            </a:r>
          </a:p>
          <a:p>
            <a:pPr>
              <a:buNone/>
            </a:pPr>
            <a:r>
              <a:rPr lang="en-US" sz="2400" dirty="0" smtClean="0">
                <a:hlinkClick r:id="rId3"/>
              </a:rPr>
              <a:t>http://www.niapublications.org/adearorder</a:t>
            </a:r>
          </a:p>
          <a:p>
            <a:pPr>
              <a:buNone/>
            </a:pPr>
            <a:endParaRPr lang="en-US" sz="2400" dirty="0" smtClean="0">
              <a:hlinkClick r:id="rId3"/>
            </a:endParaRPr>
          </a:p>
          <a:p>
            <a:pPr>
              <a:buNone/>
            </a:pPr>
            <a:r>
              <a:rPr lang="en-US" sz="2400" dirty="0" smtClean="0">
                <a:hlinkClick r:id="rId3"/>
              </a:rPr>
              <a:t>http://www.alz.org/alzheimers_disease_facts_figures.asp</a:t>
            </a:r>
          </a:p>
          <a:p>
            <a:pPr>
              <a:buNone/>
            </a:pPr>
            <a:endParaRPr lang="en-US" sz="2400" dirty="0" smtClean="0">
              <a:hlinkClick r:id="rId3"/>
            </a:endParaRPr>
          </a:p>
          <a:p>
            <a:pPr>
              <a:buNone/>
            </a:pPr>
            <a:r>
              <a:rPr lang="en-US" sz="2400" dirty="0" smtClean="0">
                <a:hlinkClick r:id="rId3"/>
              </a:rPr>
              <a:t>Alzheimer's and genetics: http://www.genome.gov/20019530</a:t>
            </a:r>
            <a:endParaRPr lang="en-US" sz="2400" dirty="0" smtClean="0"/>
          </a:p>
          <a:p>
            <a:pPr>
              <a:buNone/>
            </a:pPr>
            <a:endParaRPr lang="en-US" dirty="0" smtClean="0"/>
          </a:p>
          <a:p>
            <a:pPr>
              <a:buNone/>
            </a:pPr>
            <a:endParaRPr lang="en-US" dirty="0"/>
          </a:p>
        </p:txBody>
      </p:sp>
      <p:sp>
        <p:nvSpPr>
          <p:cNvPr id="6" name="Action Button: Home 5">
            <a:hlinkClick r:id="rId4" action="ppaction://hlinksldjump" highlightClick="1"/>
          </p:cNvPr>
          <p:cNvSpPr/>
          <p:nvPr/>
        </p:nvSpPr>
        <p:spPr>
          <a:xfrm>
            <a:off x="457200" y="5943600"/>
            <a:ext cx="6858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4" name="Content Placeholder 3"/>
          <p:cNvSpPr>
            <a:spLocks noGrp="1"/>
          </p:cNvSpPr>
          <p:nvPr>
            <p:ph sz="half" idx="1"/>
          </p:nvPr>
        </p:nvSpPr>
        <p:spPr>
          <a:xfrm>
            <a:off x="457200" y="1600200"/>
            <a:ext cx="4572000" cy="4525963"/>
          </a:xfrm>
        </p:spPr>
        <p:txBody>
          <a:bodyPr>
            <a:normAutofit fontScale="92500" lnSpcReduction="10000"/>
          </a:bodyPr>
          <a:lstStyle/>
          <a:p>
            <a:pPr indent="-65088">
              <a:buNone/>
            </a:pPr>
            <a:r>
              <a:rPr lang="en-US" dirty="0" smtClean="0"/>
              <a:t>Mr. Jones is an 80 year old veteran.  He is married with two daughters who live near by.  His wife is in good health.</a:t>
            </a:r>
          </a:p>
          <a:p>
            <a:pPr lvl="1"/>
            <a:r>
              <a:rPr lang="en-US" dirty="0" smtClean="0"/>
              <a:t>He has a history of:</a:t>
            </a:r>
          </a:p>
          <a:p>
            <a:pPr lvl="2"/>
            <a:r>
              <a:rPr lang="en-US" dirty="0" smtClean="0"/>
              <a:t>Hypertension, diabetes, and is a smoker</a:t>
            </a:r>
          </a:p>
          <a:p>
            <a:pPr lvl="2"/>
            <a:r>
              <a:rPr lang="en-US" dirty="0" smtClean="0"/>
              <a:t>He is progressively confused </a:t>
            </a:r>
          </a:p>
          <a:p>
            <a:pPr lvl="2"/>
            <a:r>
              <a:rPr lang="en-US" dirty="0" smtClean="0"/>
              <a:t>Often gets lost driving </a:t>
            </a:r>
          </a:p>
          <a:p>
            <a:pPr lvl="2"/>
            <a:r>
              <a:rPr lang="en-US" dirty="0" smtClean="0"/>
              <a:t>Wife brought him  to hospital</a:t>
            </a:r>
          </a:p>
          <a:p>
            <a:pPr lvl="2"/>
            <a:r>
              <a:rPr lang="en-US" dirty="0" smtClean="0"/>
              <a:t>Brother had Alzheimer's</a:t>
            </a:r>
          </a:p>
          <a:p>
            <a:pPr lvl="2"/>
            <a:r>
              <a:rPr lang="en-US" dirty="0" smtClean="0"/>
              <a:t>Had a high stress job before retirement</a:t>
            </a:r>
          </a:p>
          <a:p>
            <a:pPr lvl="2">
              <a:buNone/>
            </a:pPr>
            <a:endParaRPr lang="en-US" dirty="0"/>
          </a:p>
        </p:txBody>
      </p:sp>
      <p:pic>
        <p:nvPicPr>
          <p:cNvPr id="15362" name="Picture 2" descr="C:\Documents and Settings\vhamiwsoukut\Local Settings\Temporary Internet Files\Content.IE5\YD0LO6YX\MPj04223650000[1].jpg"/>
          <p:cNvPicPr>
            <a:picLocks noChangeAspect="1" noChangeArrowheads="1"/>
          </p:cNvPicPr>
          <p:nvPr/>
        </p:nvPicPr>
        <p:blipFill>
          <a:blip r:embed="rId3" cstate="print"/>
          <a:srcRect/>
          <a:stretch>
            <a:fillRect/>
          </a:stretch>
        </p:blipFill>
        <p:spPr bwMode="auto">
          <a:xfrm>
            <a:off x="5257800" y="2209800"/>
            <a:ext cx="3201918" cy="2133779"/>
          </a:xfrm>
          <a:prstGeom prst="rect">
            <a:avLst/>
          </a:prstGeom>
          <a:noFill/>
          <a:ln w="25400">
            <a:solidFill>
              <a:schemeClr val="accent1"/>
            </a:solidFill>
          </a:ln>
        </p:spPr>
      </p:pic>
      <p:sp>
        <p:nvSpPr>
          <p:cNvPr id="7" name="Action Button: Forward or Next 6">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 is not Delirium</a:t>
            </a:r>
            <a:endParaRPr lang="en-US" dirty="0"/>
          </a:p>
        </p:txBody>
      </p:sp>
      <p:sp>
        <p:nvSpPr>
          <p:cNvPr id="3" name="Content Placeholder 2"/>
          <p:cNvSpPr>
            <a:spLocks noGrp="1"/>
          </p:cNvSpPr>
          <p:nvPr>
            <p:ph idx="1"/>
          </p:nvPr>
        </p:nvSpPr>
        <p:spPr>
          <a:xfrm>
            <a:off x="381000" y="1524000"/>
            <a:ext cx="8229600" cy="4525963"/>
          </a:xfrm>
        </p:spPr>
        <p:txBody>
          <a:bodyPr>
            <a:normAutofit/>
          </a:bodyPr>
          <a:lstStyle/>
          <a:p>
            <a:r>
              <a:rPr lang="en-US" dirty="0" smtClean="0"/>
              <a:t>In contrast to dementia, delirium is  a “disturbance of consciousness that is accompanied by a change in a person’s cognition that can’t be accounted for  by a preexisting or evolving dementia”.</a:t>
            </a:r>
          </a:p>
          <a:p>
            <a:pPr lvl="1"/>
            <a:r>
              <a:rPr lang="en-US" dirty="0" smtClean="0"/>
              <a:t>Patients with delirium</a:t>
            </a:r>
          </a:p>
          <a:p>
            <a:pPr lvl="2"/>
            <a:r>
              <a:rPr lang="en-US" dirty="0" smtClean="0"/>
              <a:t>Lack awareness of the environment </a:t>
            </a:r>
          </a:p>
          <a:p>
            <a:pPr lvl="2"/>
            <a:r>
              <a:rPr lang="en-US" dirty="0" smtClean="0"/>
              <a:t> Are incapable of shifting attention or focus</a:t>
            </a:r>
          </a:p>
          <a:p>
            <a:pPr lvl="2"/>
            <a:r>
              <a:rPr lang="en-US" dirty="0" smtClean="0"/>
              <a:t>Have behavior that fluctuates</a:t>
            </a:r>
            <a:endParaRPr lang="en-US" dirty="0"/>
          </a:p>
        </p:txBody>
      </p:sp>
      <p:sp>
        <p:nvSpPr>
          <p:cNvPr id="5" name="Action Button: Forward or Next 4">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887529" y="6166400"/>
            <a:ext cx="2747867" cy="276999"/>
          </a:xfrm>
          <a:prstGeom prst="rect">
            <a:avLst/>
          </a:prstGeom>
        </p:spPr>
        <p:txBody>
          <a:bodyPr wrap="none">
            <a:spAutoFit/>
          </a:bodyPr>
          <a:lstStyle/>
          <a:p>
            <a:pPr algn="r"/>
            <a:r>
              <a:rPr lang="en-US" sz="1200" dirty="0" smtClean="0"/>
              <a:t>American Psychiatric Association. (2000).</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5" name="Content Placeholder 4"/>
          <p:cNvSpPr>
            <a:spLocks noGrp="1"/>
          </p:cNvSpPr>
          <p:nvPr>
            <p:ph sz="half" idx="1"/>
          </p:nvPr>
        </p:nvSpPr>
        <p:spPr/>
        <p:txBody>
          <a:bodyPr>
            <a:normAutofit lnSpcReduction="10000"/>
          </a:bodyPr>
          <a:lstStyle/>
          <a:p>
            <a:pPr>
              <a:buNone/>
            </a:pPr>
            <a:r>
              <a:rPr lang="en-US" dirty="0" smtClean="0"/>
              <a:t>Answer True or false</a:t>
            </a:r>
          </a:p>
          <a:p>
            <a:pPr>
              <a:buNone/>
            </a:pPr>
            <a:endParaRPr lang="en-US" dirty="0" smtClean="0"/>
          </a:p>
          <a:p>
            <a:r>
              <a:rPr lang="en-US" dirty="0" smtClean="0"/>
              <a:t>Nursing assessments should  include a objective tool for cognition measurement.   </a:t>
            </a:r>
          </a:p>
          <a:p>
            <a:endParaRPr lang="en-US" dirty="0" smtClean="0"/>
          </a:p>
          <a:p>
            <a:r>
              <a:rPr lang="en-US" dirty="0" smtClean="0"/>
              <a:t>Mr. Jones is at risk for wandering. </a:t>
            </a:r>
            <a:endParaRPr lang="en-US" dirty="0"/>
          </a:p>
        </p:txBody>
      </p:sp>
      <p:pic>
        <p:nvPicPr>
          <p:cNvPr id="15362" name="Picture 2" descr="C:\Documents and Settings\vhamiwsoukut\Local Settings\Temporary Internet Files\Content.IE5\YD0LO6YX\MPj04223650000[1].jpg"/>
          <p:cNvPicPr>
            <a:picLocks noChangeAspect="1" noChangeArrowheads="1"/>
          </p:cNvPicPr>
          <p:nvPr/>
        </p:nvPicPr>
        <p:blipFill>
          <a:blip r:embed="rId3" cstate="print"/>
          <a:srcRect/>
          <a:stretch>
            <a:fillRect/>
          </a:stretch>
        </p:blipFill>
        <p:spPr bwMode="auto">
          <a:xfrm>
            <a:off x="4953000" y="1905000"/>
            <a:ext cx="3659029" cy="2438400"/>
          </a:xfrm>
          <a:prstGeom prst="rect">
            <a:avLst/>
          </a:prstGeom>
          <a:noFill/>
          <a:ln w="25400">
            <a:solidFill>
              <a:schemeClr val="accent1"/>
            </a:solidFill>
          </a:ln>
        </p:spPr>
      </p:pic>
      <p:sp>
        <p:nvSpPr>
          <p:cNvPr id="8" name="Action Button: Home 7">
            <a:hlinkClick r:id="rId4" action="ppaction://hlinksldjump" highlightClick="1"/>
          </p:cNvPr>
          <p:cNvSpPr/>
          <p:nvPr/>
        </p:nvSpPr>
        <p:spPr>
          <a:xfrm>
            <a:off x="457200" y="5943600"/>
            <a:ext cx="6858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733800" y="6488668"/>
            <a:ext cx="184731" cy="369332"/>
          </a:xfrm>
          <a:prstGeom prst="rect">
            <a:avLst/>
          </a:prstGeom>
        </p:spPr>
        <p:txBody>
          <a:bodyPr wrap="none">
            <a:spAutoFit/>
          </a:bodyPr>
          <a:lstStyle/>
          <a:p>
            <a:endParaRPr lang="en-US" dirty="0"/>
          </a:p>
        </p:txBody>
      </p:sp>
      <p:sp>
        <p:nvSpPr>
          <p:cNvPr id="7" name="Rectangle 6"/>
          <p:cNvSpPr/>
          <p:nvPr/>
        </p:nvSpPr>
        <p:spPr>
          <a:xfrm>
            <a:off x="1219200" y="44958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true</a:t>
            </a:r>
            <a:endParaRPr lang="en-US" dirty="0">
              <a:solidFill>
                <a:schemeClr val="tx1"/>
              </a:solidFill>
            </a:endParaRPr>
          </a:p>
        </p:txBody>
      </p:sp>
      <p:sp>
        <p:nvSpPr>
          <p:cNvPr id="9" name="Rectangle 8"/>
          <p:cNvSpPr/>
          <p:nvPr/>
        </p:nvSpPr>
        <p:spPr>
          <a:xfrm>
            <a:off x="3048000" y="4495800"/>
            <a:ext cx="9144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false</a:t>
            </a:r>
            <a:endParaRPr lang="en-US" dirty="0">
              <a:solidFill>
                <a:schemeClr val="tx1"/>
              </a:solidFill>
            </a:endParaRPr>
          </a:p>
        </p:txBody>
      </p:sp>
      <p:sp>
        <p:nvSpPr>
          <p:cNvPr id="10" name="Rectangle 9"/>
          <p:cNvSpPr/>
          <p:nvPr/>
        </p:nvSpPr>
        <p:spPr>
          <a:xfrm>
            <a:off x="3429000" y="57150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true</a:t>
            </a:r>
            <a:endParaRPr lang="en-US" dirty="0">
              <a:solidFill>
                <a:schemeClr val="tx1"/>
              </a:solidFill>
            </a:endParaRPr>
          </a:p>
        </p:txBody>
      </p:sp>
      <p:sp>
        <p:nvSpPr>
          <p:cNvPr id="11" name="Rectangle 10"/>
          <p:cNvSpPr/>
          <p:nvPr/>
        </p:nvSpPr>
        <p:spPr>
          <a:xfrm>
            <a:off x="5257800" y="57150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false</a:t>
            </a:r>
            <a:endParaRPr lang="en-US" dirty="0">
              <a:solidFill>
                <a:schemeClr val="tx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0" nodeType="clickEffect">
                                  <p:stCondLst>
                                    <p:cond delay="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pPr hangingPunct="0"/>
            <a:r>
              <a:rPr lang="en-US" dirty="0" smtClean="0"/>
              <a:t>Alzheimer's Association. (2010, April 1). </a:t>
            </a:r>
            <a:r>
              <a:rPr lang="en-US" i="1" dirty="0" smtClean="0"/>
              <a:t>What is Alzheimer's</a:t>
            </a:r>
            <a:r>
              <a:rPr lang="en-US" dirty="0" smtClean="0"/>
              <a:t>. Retrieved May 5, 2010, from alz.org: </a:t>
            </a:r>
            <a:r>
              <a:rPr lang="en-US" u="sng" dirty="0" smtClean="0">
                <a:hlinkClick r:id="rId2"/>
              </a:rPr>
              <a:t>http://www.alz.org/index.asp</a:t>
            </a:r>
            <a:endParaRPr lang="en-US" dirty="0" smtClean="0"/>
          </a:p>
          <a:p>
            <a:pPr hangingPunct="0"/>
            <a:r>
              <a:rPr lang="en-US" dirty="0" smtClean="0"/>
              <a:t>American Psychiatric Association. (2000). </a:t>
            </a:r>
            <a:r>
              <a:rPr lang="en-US" i="1" dirty="0" smtClean="0"/>
              <a:t>Diagnostic and statistical manual of mental disorders.</a:t>
            </a:r>
            <a:r>
              <a:rPr lang="en-US" dirty="0" smtClean="0"/>
              <a:t> Washington, D. C.: American Psychiatric Association.</a:t>
            </a:r>
          </a:p>
          <a:p>
            <a:pPr hangingPunct="0"/>
            <a:r>
              <a:rPr lang="en-US" dirty="0" smtClean="0"/>
              <a:t>Kohlman, V. C., Lindsey, A. M., &amp; West, C. M. (2003). </a:t>
            </a:r>
            <a:r>
              <a:rPr lang="en-US" i="1" dirty="0" smtClean="0"/>
              <a:t>Pathophysiological phenomena in nursing human responses to illness.</a:t>
            </a:r>
            <a:r>
              <a:rPr lang="en-US" dirty="0" smtClean="0"/>
              <a:t> St. Louis, Missouri: Saunders.</a:t>
            </a:r>
          </a:p>
          <a:p>
            <a:pPr hangingPunct="0"/>
            <a:r>
              <a:rPr lang="en-US" dirty="0" smtClean="0"/>
              <a:t>National Institute on Aging. (2010, May 3). </a:t>
            </a:r>
            <a:r>
              <a:rPr lang="en-US" i="1" dirty="0" smtClean="0"/>
              <a:t>Alzheimer's Disease Education and Referral Center.</a:t>
            </a:r>
            <a:r>
              <a:rPr lang="en-US" dirty="0" smtClean="0"/>
              <a:t> Retrieved May 5, 2010, from Alzheimer's Disease; Unraveling the mystery: </a:t>
            </a:r>
            <a:r>
              <a:rPr lang="en-US" u="sng" dirty="0" smtClean="0">
                <a:hlinkClick r:id="rId3"/>
              </a:rPr>
              <a:t>http://www.nia.nih.gov/Alzheimers</a:t>
            </a:r>
            <a:endParaRPr lang="en-US" dirty="0" smtClean="0"/>
          </a:p>
          <a:p>
            <a:pPr hangingPunct="0"/>
            <a:r>
              <a:rPr lang="en-US" dirty="0" smtClean="0"/>
              <a:t>Porth, C. M., &amp; Matfin, G. (2009). </a:t>
            </a:r>
            <a:r>
              <a:rPr lang="en-US" i="1" dirty="0" smtClean="0"/>
              <a:t>Pathophysiology concepts of altered health states</a:t>
            </a:r>
            <a:r>
              <a:rPr lang="en-US" dirty="0" smtClean="0"/>
              <a:t> (8th ed.). Philadelphia: Lippincott Williams &amp; Wilkins.</a:t>
            </a:r>
          </a:p>
          <a:p>
            <a:pPr hangingPunct="0"/>
            <a:r>
              <a:rPr lang="en-US" dirty="0" smtClean="0"/>
              <a:t>Querfurth, H. W., &amp; Lafera, F. M. (2010). Mechanisms of Alzheimer's disease. </a:t>
            </a:r>
            <a:r>
              <a:rPr lang="en-US" i="1" dirty="0" smtClean="0"/>
              <a:t>New England Journal of Medicine</a:t>
            </a:r>
            <a:r>
              <a:rPr lang="en-US" dirty="0" smtClean="0"/>
              <a:t> </a:t>
            </a:r>
            <a:r>
              <a:rPr lang="en-US" i="1" dirty="0" smtClean="0"/>
              <a:t>, 362</a:t>
            </a:r>
            <a:r>
              <a:rPr lang="en-US" dirty="0" smtClean="0"/>
              <a:t> (32), 329-344.</a:t>
            </a:r>
          </a:p>
          <a:p>
            <a:pPr hangingPunct="0"/>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Dementia is not Depression</a:t>
            </a:r>
            <a:endParaRPr lang="en-US" dirty="0"/>
          </a:p>
        </p:txBody>
      </p:sp>
      <p:sp>
        <p:nvSpPr>
          <p:cNvPr id="3" name="Content Placeholder 2"/>
          <p:cNvSpPr>
            <a:spLocks noGrp="1"/>
          </p:cNvSpPr>
          <p:nvPr>
            <p:ph sz="half" idx="1"/>
          </p:nvPr>
        </p:nvSpPr>
        <p:spPr>
          <a:xfrm>
            <a:off x="457200" y="1295400"/>
            <a:ext cx="4038600" cy="4830763"/>
          </a:xfrm>
        </p:spPr>
        <p:txBody>
          <a:bodyPr>
            <a:normAutofit fontScale="70000" lnSpcReduction="20000"/>
          </a:bodyPr>
          <a:lstStyle/>
          <a:p>
            <a:pPr>
              <a:buNone/>
            </a:pPr>
            <a:r>
              <a:rPr lang="en-US" dirty="0" smtClean="0"/>
              <a:t>Depression:</a:t>
            </a:r>
          </a:p>
          <a:p>
            <a:r>
              <a:rPr lang="en-US" dirty="0" smtClean="0"/>
              <a:t>Is a subjective feeling of sadness or emptiness.</a:t>
            </a:r>
          </a:p>
          <a:p>
            <a:endParaRPr lang="en-US" dirty="0" smtClean="0"/>
          </a:p>
          <a:p>
            <a:r>
              <a:rPr lang="en-US" dirty="0" smtClean="0"/>
              <a:t>Persons with depression can have</a:t>
            </a:r>
          </a:p>
          <a:p>
            <a:pPr lvl="1"/>
            <a:r>
              <a:rPr lang="en-US" dirty="0" smtClean="0"/>
              <a:t>diminished interests or pleasures in all activities,</a:t>
            </a:r>
          </a:p>
          <a:p>
            <a:pPr lvl="1"/>
            <a:r>
              <a:rPr lang="en-US" dirty="0" smtClean="0"/>
              <a:t> weight changes,</a:t>
            </a:r>
          </a:p>
          <a:p>
            <a:pPr lvl="1"/>
            <a:r>
              <a:rPr lang="en-US" dirty="0" smtClean="0"/>
              <a:t> insomnia,</a:t>
            </a:r>
          </a:p>
          <a:p>
            <a:pPr lvl="1"/>
            <a:r>
              <a:rPr lang="en-US" dirty="0" smtClean="0"/>
              <a:t>agitation,</a:t>
            </a:r>
          </a:p>
          <a:p>
            <a:pPr lvl="1"/>
            <a:r>
              <a:rPr lang="en-US" dirty="0" smtClean="0"/>
              <a:t>diminished ability to concentrate,  </a:t>
            </a:r>
          </a:p>
          <a:p>
            <a:pPr lvl="1"/>
            <a:r>
              <a:rPr lang="en-US" dirty="0" smtClean="0"/>
              <a:t> suicidal ideation</a:t>
            </a:r>
          </a:p>
          <a:p>
            <a:pPr lvl="1"/>
            <a:endParaRPr lang="en-US" dirty="0" smtClean="0"/>
          </a:p>
          <a:p>
            <a:r>
              <a:rPr lang="en-US" dirty="0" smtClean="0"/>
              <a:t>Depression manifests with symptoms of impaired social and occupational areas of functioning. </a:t>
            </a:r>
          </a:p>
          <a:p>
            <a:endParaRPr lang="en-US" dirty="0" smtClean="0"/>
          </a:p>
          <a:p>
            <a:endParaRPr lang="en-US" dirty="0" smtClean="0"/>
          </a:p>
        </p:txBody>
      </p:sp>
      <p:pic>
        <p:nvPicPr>
          <p:cNvPr id="4099" name="Picture 3" descr="C:\Documents and Settings\vhamiwsoukut\Local Settings\Temporary Internet Files\Content.IE5\KP3OY8IP\MCj04115020000[1].wmf"/>
          <p:cNvPicPr>
            <a:picLocks noChangeAspect="1" noChangeArrowheads="1"/>
          </p:cNvPicPr>
          <p:nvPr/>
        </p:nvPicPr>
        <p:blipFill>
          <a:blip r:embed="rId3" cstate="print"/>
          <a:srcRect/>
          <a:stretch>
            <a:fillRect/>
          </a:stretch>
        </p:blipFill>
        <p:spPr bwMode="auto">
          <a:xfrm>
            <a:off x="4724400" y="1447800"/>
            <a:ext cx="3581400" cy="4088003"/>
          </a:xfrm>
          <a:prstGeom prst="rect">
            <a:avLst/>
          </a:prstGeom>
          <a:noFill/>
        </p:spPr>
      </p:pic>
      <p:sp>
        <p:nvSpPr>
          <p:cNvPr id="6" name="Action Button: Forward or Next 5">
            <a:hlinkClick r:id="" action="ppaction://hlinkshowjump?jump=nextslide" highlightClick="1"/>
          </p:cNvPr>
          <p:cNvSpPr/>
          <p:nvPr/>
        </p:nvSpPr>
        <p:spPr>
          <a:xfrm>
            <a:off x="457200" y="6019800"/>
            <a:ext cx="6096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286000" y="6172200"/>
            <a:ext cx="5562600" cy="276999"/>
          </a:xfrm>
          <a:prstGeom prst="rect">
            <a:avLst/>
          </a:prstGeom>
        </p:spPr>
        <p:txBody>
          <a:bodyPr wrap="square">
            <a:spAutoFit/>
          </a:bodyPr>
          <a:lstStyle/>
          <a:p>
            <a:pPr algn="r"/>
            <a:r>
              <a:rPr lang="en-US" sz="1200" dirty="0" smtClean="0"/>
              <a:t>American Psychiatric Association. (2000). </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8229600" cy="1325562"/>
          </a:xfrm>
        </p:spPr>
        <p:txBody>
          <a:bodyPr>
            <a:normAutofit fontScale="90000"/>
          </a:bodyPr>
          <a:lstStyle/>
          <a:p>
            <a:r>
              <a:rPr lang="en-US" dirty="0" smtClean="0"/>
              <a:t>Contrasting the 3Ds</a:t>
            </a:r>
            <a:br>
              <a:rPr lang="en-US" dirty="0" smtClean="0"/>
            </a:br>
            <a:r>
              <a:rPr lang="en-US" dirty="0" smtClean="0"/>
              <a:t>Dementia, Delirium, Depression</a:t>
            </a:r>
            <a:br>
              <a:rPr lang="en-US" dirty="0" smtClean="0"/>
            </a:br>
            <a:r>
              <a:rPr lang="en-US" dirty="0" smtClean="0"/>
              <a:t>They are not the same.</a:t>
            </a:r>
            <a:endParaRPr lang="en-US" dirty="0"/>
          </a:p>
        </p:txBody>
      </p:sp>
      <p:graphicFrame>
        <p:nvGraphicFramePr>
          <p:cNvPr id="11" name="Content Placeholder 10"/>
          <p:cNvGraphicFramePr>
            <a:graphicFrameLocks noGrp="1"/>
          </p:cNvGraphicFramePr>
          <p:nvPr>
            <p:ph idx="1"/>
          </p:nvPr>
        </p:nvGraphicFramePr>
        <p:xfrm>
          <a:off x="457200" y="1950720"/>
          <a:ext cx="8229600" cy="4336824"/>
        </p:xfrm>
        <a:graphic>
          <a:graphicData uri="http://schemas.openxmlformats.org/drawingml/2006/table">
            <a:tbl>
              <a:tblPr firstRow="1" bandRow="1">
                <a:tableStyleId>{5C22544A-7EE6-4342-B048-85BDC9FD1C3A}</a:tableStyleId>
              </a:tblPr>
              <a:tblGrid>
                <a:gridCol w="2743200"/>
                <a:gridCol w="2743200"/>
                <a:gridCol w="2743200"/>
              </a:tblGrid>
              <a:tr h="831624">
                <a:tc>
                  <a:txBody>
                    <a:bodyPr/>
                    <a:lstStyle/>
                    <a:p>
                      <a:pPr algn="ctr"/>
                      <a:r>
                        <a:rPr lang="en-US" sz="2800" baseline="0" dirty="0" smtClean="0"/>
                        <a:t>Dementia</a:t>
                      </a:r>
                      <a:endParaRPr lang="en-US" sz="2800" baseline="0" dirty="0"/>
                    </a:p>
                  </a:txBody>
                  <a:tcPr/>
                </a:tc>
                <a:tc>
                  <a:txBody>
                    <a:bodyPr/>
                    <a:lstStyle/>
                    <a:p>
                      <a:pPr algn="ctr"/>
                      <a:r>
                        <a:rPr lang="en-US" sz="2800" baseline="0" dirty="0" smtClean="0"/>
                        <a:t>Delirium</a:t>
                      </a:r>
                      <a:endParaRPr lang="en-US" sz="2800" baseline="0" dirty="0"/>
                    </a:p>
                  </a:txBody>
                  <a:tcPr/>
                </a:tc>
                <a:tc>
                  <a:txBody>
                    <a:bodyPr/>
                    <a:lstStyle/>
                    <a:p>
                      <a:pPr algn="ctr"/>
                      <a:r>
                        <a:rPr lang="en-US" sz="2800" baseline="0" dirty="0" smtClean="0"/>
                        <a:t>Depression</a:t>
                      </a:r>
                      <a:endParaRPr lang="en-US" sz="2800" baseline="0" dirty="0"/>
                    </a:p>
                  </a:txBody>
                  <a:tcPr/>
                </a:tc>
              </a:tr>
              <a:tr h="3085056">
                <a:tc>
                  <a:txBody>
                    <a:bodyPr/>
                    <a:lstStyle/>
                    <a:p>
                      <a:r>
                        <a:rPr lang="en-US" sz="1600" dirty="0" smtClean="0"/>
                        <a:t>Gradual cognitive decline</a:t>
                      </a:r>
                    </a:p>
                    <a:p>
                      <a:endParaRPr lang="en-US" sz="1600" dirty="0" smtClean="0"/>
                    </a:p>
                    <a:p>
                      <a:r>
                        <a:rPr lang="en-US" sz="1600" dirty="0" smtClean="0"/>
                        <a:t>Normal alertness until end stages</a:t>
                      </a:r>
                    </a:p>
                    <a:p>
                      <a:endParaRPr lang="en-US" sz="1600" dirty="0" smtClean="0"/>
                    </a:p>
                    <a:p>
                      <a:r>
                        <a:rPr lang="en-US" sz="1600" dirty="0" smtClean="0"/>
                        <a:t>Irreversible</a:t>
                      </a:r>
                    </a:p>
                    <a:p>
                      <a:endParaRPr lang="en-US" sz="1600" dirty="0" smtClean="0"/>
                    </a:p>
                    <a:p>
                      <a:r>
                        <a:rPr lang="en-US" sz="1600" dirty="0" smtClean="0"/>
                        <a:t>Impairment in social and occupational areas of functioning</a:t>
                      </a:r>
                    </a:p>
                    <a:p>
                      <a:endParaRPr lang="en-US" sz="1600" dirty="0" smtClean="0"/>
                    </a:p>
                    <a:p>
                      <a:r>
                        <a:rPr lang="en-US" sz="1600" dirty="0" smtClean="0"/>
                        <a:t>Normal</a:t>
                      </a:r>
                      <a:r>
                        <a:rPr lang="en-US" sz="1600" baseline="0" dirty="0" smtClean="0"/>
                        <a:t> attention span until late stages</a:t>
                      </a:r>
                      <a:endParaRPr lang="en-US" sz="1600" dirty="0"/>
                    </a:p>
                  </a:txBody>
                  <a:tcPr/>
                </a:tc>
                <a:tc>
                  <a:txBody>
                    <a:bodyPr/>
                    <a:lstStyle/>
                    <a:p>
                      <a:r>
                        <a:rPr lang="en-US" sz="1600" dirty="0" smtClean="0"/>
                        <a:t>Abrupt onset of decline</a:t>
                      </a:r>
                    </a:p>
                    <a:p>
                      <a:endParaRPr lang="en-US" sz="1600" dirty="0" smtClean="0"/>
                    </a:p>
                    <a:p>
                      <a:r>
                        <a:rPr lang="en-US" sz="1600" dirty="0" smtClean="0"/>
                        <a:t>Disturbance of consciousness</a:t>
                      </a:r>
                    </a:p>
                    <a:p>
                      <a:endParaRPr lang="en-US" sz="1600" dirty="0" smtClean="0"/>
                    </a:p>
                    <a:p>
                      <a:r>
                        <a:rPr lang="en-US" sz="1600" dirty="0" smtClean="0"/>
                        <a:t>Reversible</a:t>
                      </a:r>
                    </a:p>
                    <a:p>
                      <a:endParaRPr lang="en-US" sz="1600" dirty="0" smtClean="0"/>
                    </a:p>
                    <a:p>
                      <a:r>
                        <a:rPr lang="en-US" sz="1600" dirty="0" smtClean="0"/>
                        <a:t>Change on cognition that can not be accounted</a:t>
                      </a:r>
                      <a:r>
                        <a:rPr lang="en-US" sz="1600" baseline="0" dirty="0" smtClean="0"/>
                        <a:t> for by a preexisting medical condition</a:t>
                      </a:r>
                    </a:p>
                    <a:p>
                      <a:endParaRPr lang="en-US" sz="1600" baseline="0" dirty="0" smtClean="0"/>
                    </a:p>
                    <a:p>
                      <a:r>
                        <a:rPr lang="en-US" sz="1600" baseline="0" dirty="0" smtClean="0"/>
                        <a:t>Reduced level of consciousness</a:t>
                      </a:r>
                    </a:p>
                    <a:p>
                      <a:endParaRPr lang="en-US" sz="1600" baseline="0" dirty="0" smtClean="0"/>
                    </a:p>
                    <a:p>
                      <a:r>
                        <a:rPr lang="en-US" sz="1600" baseline="0" dirty="0" smtClean="0"/>
                        <a:t>Often occurs at night</a:t>
                      </a:r>
                      <a:endParaRPr lang="en-US" sz="1600" dirty="0"/>
                    </a:p>
                  </a:txBody>
                  <a:tcPr/>
                </a:tc>
                <a:tc>
                  <a:txBody>
                    <a:bodyPr/>
                    <a:lstStyle/>
                    <a:p>
                      <a:r>
                        <a:rPr lang="en-US" sz="1600" dirty="0" smtClean="0"/>
                        <a:t>Abrupt onset of decline</a:t>
                      </a:r>
                    </a:p>
                    <a:p>
                      <a:endParaRPr lang="en-US" sz="1600" dirty="0" smtClean="0"/>
                    </a:p>
                    <a:p>
                      <a:r>
                        <a:rPr lang="en-US" sz="1600" dirty="0" smtClean="0"/>
                        <a:t>Reversible</a:t>
                      </a:r>
                    </a:p>
                    <a:p>
                      <a:endParaRPr lang="en-US" sz="1600" dirty="0" smtClean="0"/>
                    </a:p>
                    <a:p>
                      <a:r>
                        <a:rPr lang="en-US" sz="1600" dirty="0" smtClean="0"/>
                        <a:t>Impairment in social, occupational </a:t>
                      </a:r>
                      <a:r>
                        <a:rPr lang="en-US" sz="1600" baseline="0" dirty="0" smtClean="0"/>
                        <a:t> areas of </a:t>
                      </a:r>
                    </a:p>
                    <a:p>
                      <a:r>
                        <a:rPr lang="en-US" sz="1600" baseline="0" dirty="0" smtClean="0"/>
                        <a:t>functioning.</a:t>
                      </a:r>
                    </a:p>
                    <a:p>
                      <a:endParaRPr lang="en-US" sz="1600" baseline="0" dirty="0" smtClean="0"/>
                    </a:p>
                    <a:p>
                      <a:r>
                        <a:rPr lang="en-US" sz="1600" baseline="0" dirty="0" smtClean="0"/>
                        <a:t>Diminished interest in pleasure in all activities</a:t>
                      </a:r>
                    </a:p>
                    <a:p>
                      <a:endParaRPr lang="en-US" sz="1600" baseline="0" dirty="0" smtClean="0"/>
                    </a:p>
                    <a:p>
                      <a:r>
                        <a:rPr lang="en-US" sz="1600" baseline="0" dirty="0" smtClean="0"/>
                        <a:t>Inability to think or concentrate</a:t>
                      </a:r>
                      <a:endParaRPr lang="en-US" sz="1600" dirty="0"/>
                    </a:p>
                  </a:txBody>
                  <a:tcPr/>
                </a:tc>
              </a:tr>
            </a:tbl>
          </a:graphicData>
        </a:graphic>
      </p:graphicFrame>
      <p:sp>
        <p:nvSpPr>
          <p:cNvPr id="6" name="Action Button: Forward or Next 5">
            <a:hlinkClick r:id="" action="ppaction://hlinkshowjump?jump=nextslide" highlightClick="1"/>
          </p:cNvPr>
          <p:cNvSpPr/>
          <p:nvPr/>
        </p:nvSpPr>
        <p:spPr>
          <a:xfrm>
            <a:off x="228600" y="6096000"/>
            <a:ext cx="685800" cy="762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71600" y="6400801"/>
            <a:ext cx="7315200" cy="276999"/>
          </a:xfrm>
          <a:prstGeom prst="rect">
            <a:avLst/>
          </a:prstGeom>
          <a:noFill/>
        </p:spPr>
        <p:txBody>
          <a:bodyPr wrap="square" rtlCol="0">
            <a:spAutoFit/>
          </a:bodyPr>
          <a:lstStyle/>
          <a:p>
            <a:pPr algn="r"/>
            <a:r>
              <a:rPr lang="en-US" sz="1200" dirty="0" smtClean="0"/>
              <a:t>American Psychiatric Association. (2000). </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Jogger</a:t>
            </a:r>
            <a:endParaRPr lang="en-US" dirty="0"/>
          </a:p>
        </p:txBody>
      </p:sp>
      <p:sp>
        <p:nvSpPr>
          <p:cNvPr id="7" name="Content Placeholder 6"/>
          <p:cNvSpPr>
            <a:spLocks noGrp="1"/>
          </p:cNvSpPr>
          <p:nvPr>
            <p:ph sz="half" idx="1"/>
          </p:nvPr>
        </p:nvSpPr>
        <p:spPr>
          <a:xfrm>
            <a:off x="838200" y="1371600"/>
            <a:ext cx="4419600" cy="4754563"/>
          </a:xfrm>
        </p:spPr>
        <p:txBody>
          <a:bodyPr>
            <a:normAutofit fontScale="92500" lnSpcReduction="20000"/>
          </a:bodyPr>
          <a:lstStyle/>
          <a:p>
            <a:pPr>
              <a:buNone/>
            </a:pPr>
            <a:r>
              <a:rPr lang="en-US" dirty="0" smtClean="0"/>
              <a:t>     Answer True or False</a:t>
            </a:r>
          </a:p>
          <a:p>
            <a:pPr>
              <a:buNone/>
            </a:pPr>
            <a:endParaRPr lang="en-US" dirty="0" smtClean="0"/>
          </a:p>
          <a:p>
            <a:r>
              <a:rPr lang="en-US" dirty="0" smtClean="0"/>
              <a:t>A required behavior  to make the diagnosis of dementia is memory impairment. </a:t>
            </a:r>
          </a:p>
          <a:p>
            <a:endParaRPr lang="en-US" dirty="0" smtClean="0"/>
          </a:p>
          <a:p>
            <a:r>
              <a:rPr lang="en-US" dirty="0" smtClean="0"/>
              <a:t>Dementia involves at least one of the following cognitive disturbances:</a:t>
            </a:r>
          </a:p>
          <a:p>
            <a:pPr lvl="1"/>
            <a:r>
              <a:rPr lang="en-US" dirty="0" smtClean="0"/>
              <a:t>Aphasia</a:t>
            </a:r>
          </a:p>
          <a:p>
            <a:pPr lvl="1"/>
            <a:r>
              <a:rPr lang="en-US" dirty="0" smtClean="0"/>
              <a:t>Agnosia</a:t>
            </a:r>
          </a:p>
          <a:p>
            <a:pPr lvl="1"/>
            <a:r>
              <a:rPr lang="en-US" dirty="0" smtClean="0"/>
              <a:t>Apraxia</a:t>
            </a:r>
          </a:p>
          <a:p>
            <a:pPr lvl="2">
              <a:buNone/>
            </a:pPr>
            <a:endParaRPr lang="en-US" dirty="0" smtClean="0"/>
          </a:p>
        </p:txBody>
      </p:sp>
      <p:pic>
        <p:nvPicPr>
          <p:cNvPr id="1026" name="Picture 2" descr="C:\Documents and Settings\vhamiwbayl.VHA12\Local Settings\Temporary Internet Files\Content.IE5\TMC0XPY2\MCj04405260000[1].wmf"/>
          <p:cNvPicPr>
            <a:picLocks noChangeAspect="1" noChangeArrowheads="1"/>
          </p:cNvPicPr>
          <p:nvPr/>
        </p:nvPicPr>
        <p:blipFill>
          <a:blip r:embed="rId3" cstate="print"/>
          <a:srcRect/>
          <a:stretch>
            <a:fillRect/>
          </a:stretch>
        </p:blipFill>
        <p:spPr bwMode="auto">
          <a:xfrm>
            <a:off x="5638800" y="1371600"/>
            <a:ext cx="1898650" cy="4556760"/>
          </a:xfrm>
          <a:prstGeom prst="rect">
            <a:avLst/>
          </a:prstGeom>
          <a:noFill/>
        </p:spPr>
      </p:pic>
      <p:sp>
        <p:nvSpPr>
          <p:cNvPr id="6" name="Action Button: Home 5">
            <a:hlinkClick r:id="rId4" action="ppaction://hlinksldjump" highlightClick="1"/>
          </p:cNvPr>
          <p:cNvSpPr/>
          <p:nvPr/>
        </p:nvSpPr>
        <p:spPr>
          <a:xfrm>
            <a:off x="457200" y="5943600"/>
            <a:ext cx="6858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524000" y="35814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true</a:t>
            </a:r>
            <a:endParaRPr lang="en-US" dirty="0">
              <a:solidFill>
                <a:sysClr val="windowText" lastClr="000000"/>
              </a:solidFill>
            </a:endParaRPr>
          </a:p>
        </p:txBody>
      </p:sp>
      <p:sp>
        <p:nvSpPr>
          <p:cNvPr id="10" name="Rectangle 9"/>
          <p:cNvSpPr/>
          <p:nvPr/>
        </p:nvSpPr>
        <p:spPr>
          <a:xfrm>
            <a:off x="2971800" y="3581400"/>
            <a:ext cx="914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false</a:t>
            </a:r>
            <a:endParaRPr lang="en-US" dirty="0">
              <a:solidFill>
                <a:sysClr val="windowText" lastClr="000000"/>
              </a:solidFill>
            </a:endParaRPr>
          </a:p>
        </p:txBody>
      </p:sp>
      <p:sp>
        <p:nvSpPr>
          <p:cNvPr id="11" name="Rectangle 10"/>
          <p:cNvSpPr/>
          <p:nvPr/>
        </p:nvSpPr>
        <p:spPr>
          <a:xfrm>
            <a:off x="3505200" y="5181600"/>
            <a:ext cx="91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true</a:t>
            </a:r>
            <a:endParaRPr lang="en-US" dirty="0">
              <a:solidFill>
                <a:sysClr val="windowText" lastClr="000000"/>
              </a:solidFill>
            </a:endParaRPr>
          </a:p>
        </p:txBody>
      </p:sp>
      <p:sp>
        <p:nvSpPr>
          <p:cNvPr id="12" name="Rectangle 11"/>
          <p:cNvSpPr/>
          <p:nvPr/>
        </p:nvSpPr>
        <p:spPr>
          <a:xfrm>
            <a:off x="3505200" y="5791200"/>
            <a:ext cx="914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false</a:t>
            </a:r>
            <a:endParaRPr lang="en-US" dirty="0">
              <a:solidFill>
                <a:sysClr val="windowText" lastClr="00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0"/>
                                        </p:tgtEl>
                                        <p:attrNameLst>
                                          <p:attrName>ppt_x</p:attrName>
                                        </p:attrNameLst>
                                      </p:cBhvr>
                                      <p:tavLst>
                                        <p:tav tm="0">
                                          <p:val>
                                            <p:strVal val="ppt_x"/>
                                          </p:val>
                                        </p:tav>
                                        <p:tav tm="100000">
                                          <p:val>
                                            <p:strVal val="ppt_x"/>
                                          </p:val>
                                        </p:tav>
                                      </p:tavLst>
                                    </p:anim>
                                    <p:anim calcmode="lin" valueType="num">
                                      <p:cBhvr additive="base">
                                        <p:cTn id="7" dur="500"/>
                                        <p:tgtEl>
                                          <p:spTgt spid="10"/>
                                        </p:tgtEl>
                                        <p:attrNameLst>
                                          <p:attrName>ppt_y</p:attrName>
                                        </p:attrNameLst>
                                      </p:cBhvr>
                                      <p:tavLst>
                                        <p:tav tm="0">
                                          <p:val>
                                            <p:strVal val="ppt_y"/>
                                          </p:val>
                                        </p:tav>
                                        <p:tav tm="100000">
                                          <p:val>
                                            <p:strVal val="1+ppt_h/2"/>
                                          </p:val>
                                        </p:tav>
                                      </p:tavLst>
                                    </p:anim>
                                    <p:set>
                                      <p:cBhvr>
                                        <p:cTn id="8"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smtClean="0"/>
              <a:t>A brief comparison of the different types of dementia </a:t>
            </a:r>
            <a:endParaRPr lang="en-US" dirty="0"/>
          </a:p>
        </p:txBody>
      </p:sp>
      <p:graphicFrame>
        <p:nvGraphicFramePr>
          <p:cNvPr id="4" name="Content Placeholder 3"/>
          <p:cNvGraphicFramePr>
            <a:graphicFrameLocks noGrp="1"/>
          </p:cNvGraphicFramePr>
          <p:nvPr>
            <p:ph idx="1"/>
          </p:nvPr>
        </p:nvGraphicFramePr>
        <p:xfrm>
          <a:off x="381000" y="1600200"/>
          <a:ext cx="7772400" cy="3778170"/>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519510">
                <a:tc>
                  <a:txBody>
                    <a:bodyPr/>
                    <a:lstStyle/>
                    <a:p>
                      <a:r>
                        <a:rPr lang="en-US" dirty="0" smtClean="0"/>
                        <a:t>Cortical Dementia</a:t>
                      </a:r>
                      <a:endParaRPr lang="en-US" dirty="0"/>
                    </a:p>
                  </a:txBody>
                  <a:tcPr/>
                </a:tc>
                <a:tc>
                  <a:txBody>
                    <a:bodyPr/>
                    <a:lstStyle/>
                    <a:p>
                      <a:r>
                        <a:rPr lang="en-US" dirty="0" smtClean="0"/>
                        <a:t>Sub-Cortical Dementia</a:t>
                      </a:r>
                      <a:endParaRPr lang="en-US" dirty="0"/>
                    </a:p>
                  </a:txBody>
                  <a:tcPr/>
                </a:tc>
                <a:tc>
                  <a:txBody>
                    <a:bodyPr/>
                    <a:lstStyle/>
                    <a:p>
                      <a:r>
                        <a:rPr lang="en-US" dirty="0" smtClean="0"/>
                        <a:t>Progressive</a:t>
                      </a:r>
                      <a:r>
                        <a:rPr lang="en-US" baseline="0" dirty="0" smtClean="0"/>
                        <a:t> Dementia</a:t>
                      </a:r>
                      <a:endParaRPr lang="en-US" dirty="0"/>
                    </a:p>
                  </a:txBody>
                  <a:tcPr/>
                </a:tc>
                <a:tc>
                  <a:txBody>
                    <a:bodyPr/>
                    <a:lstStyle/>
                    <a:p>
                      <a:r>
                        <a:rPr lang="en-US" dirty="0" smtClean="0"/>
                        <a:t>Primary Dementia</a:t>
                      </a:r>
                      <a:endParaRPr lang="en-US" dirty="0"/>
                    </a:p>
                  </a:txBody>
                  <a:tcPr/>
                </a:tc>
                <a:tc>
                  <a:txBody>
                    <a:bodyPr/>
                    <a:lstStyle/>
                    <a:p>
                      <a:r>
                        <a:rPr lang="en-US" dirty="0" smtClean="0"/>
                        <a:t>Secondary Dementia</a:t>
                      </a:r>
                      <a:endParaRPr lang="en-US" dirty="0"/>
                    </a:p>
                  </a:txBody>
                  <a:tcPr/>
                </a:tc>
              </a:tr>
              <a:tr h="3138090">
                <a:tc>
                  <a:txBody>
                    <a:bodyPr/>
                    <a:lstStyle/>
                    <a:p>
                      <a:r>
                        <a:rPr lang="en-US" sz="1800" dirty="0" smtClean="0"/>
                        <a:t>Affects  the cerebral cortex</a:t>
                      </a:r>
                      <a:r>
                        <a:rPr lang="en-US" sz="1800" baseline="0" dirty="0" smtClean="0"/>
                        <a:t> where memory and language are processed.</a:t>
                      </a:r>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r>
                        <a:rPr lang="en-US" sz="1800" dirty="0" smtClean="0"/>
                        <a:t>Affects parts of the brain involved with emotions and movement .</a:t>
                      </a:r>
                      <a:endParaRPr lang="en-US" dirty="0"/>
                    </a:p>
                  </a:txBody>
                  <a:tcPr/>
                </a:tc>
                <a:tc>
                  <a:txBody>
                    <a:bodyPr/>
                    <a:lstStyle/>
                    <a:p>
                      <a:pPr>
                        <a:buNone/>
                      </a:pPr>
                      <a:r>
                        <a:rPr lang="en-US" sz="1800" dirty="0" smtClean="0"/>
                        <a:t>Gets worse over time. </a:t>
                      </a:r>
                    </a:p>
                    <a:p>
                      <a:pPr>
                        <a:buNone/>
                      </a:pPr>
                      <a:endParaRPr lang="en-US" sz="1800" dirty="0" smtClean="0"/>
                    </a:p>
                    <a:p>
                      <a:pPr>
                        <a:buNone/>
                      </a:pPr>
                      <a:r>
                        <a:rPr lang="en-US" sz="1800" dirty="0" smtClean="0"/>
                        <a:t>Interferes more and more with cognitive abilities .</a:t>
                      </a:r>
                    </a:p>
                    <a:p>
                      <a:endParaRPr lang="en-US" dirty="0"/>
                    </a:p>
                  </a:txBody>
                  <a:tcPr/>
                </a:tc>
                <a:tc>
                  <a:txBody>
                    <a:bodyPr/>
                    <a:lstStyle/>
                    <a:p>
                      <a:r>
                        <a:rPr lang="en-US" sz="1800" dirty="0" smtClean="0"/>
                        <a:t>Alzheimer’s disease that does not result from any other disease.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Related to a physical disease or injury.</a:t>
                      </a:r>
                    </a:p>
                    <a:p>
                      <a:endParaRPr lang="en-US" dirty="0"/>
                    </a:p>
                  </a:txBody>
                  <a:tcPr/>
                </a:tc>
              </a:tr>
            </a:tbl>
          </a:graphicData>
        </a:graphic>
      </p:graphicFrame>
      <p:sp>
        <p:nvSpPr>
          <p:cNvPr id="5" name="Action Button: Home 4">
            <a:hlinkClick r:id="rId3" action="ppaction://hlinksldjump" highlightClick="1"/>
          </p:cNvPr>
          <p:cNvSpPr/>
          <p:nvPr/>
        </p:nvSpPr>
        <p:spPr>
          <a:xfrm>
            <a:off x="457200" y="5943600"/>
            <a:ext cx="685800" cy="4572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371600" y="6400801"/>
            <a:ext cx="6168035" cy="276999"/>
          </a:xfrm>
          <a:prstGeom prst="rect">
            <a:avLst/>
          </a:prstGeom>
          <a:noFill/>
        </p:spPr>
        <p:txBody>
          <a:bodyPr wrap="square" rtlCol="0">
            <a:spAutoFit/>
          </a:bodyPr>
          <a:lstStyle/>
          <a:p>
            <a:pPr algn="r"/>
            <a:r>
              <a:rPr lang="en-US" sz="1200" dirty="0" smtClean="0"/>
              <a:t>Alzheimer's Association. (2010). </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2680</TotalTime>
  <Words>2879</Words>
  <Application>Microsoft Office PowerPoint</Application>
  <PresentationFormat>On-screen Show (4:3)</PresentationFormat>
  <Paragraphs>500</Paragraphs>
  <Slides>51</Slides>
  <Notes>50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Dementia Clearing up The Confusion</vt:lpstr>
      <vt:lpstr>Dementia – Clearing Up the Confusion</vt:lpstr>
      <vt:lpstr>What is Dementia?</vt:lpstr>
      <vt:lpstr>To Be Considered Dementia:</vt:lpstr>
      <vt:lpstr>Dementia is not Delirium</vt:lpstr>
      <vt:lpstr>Dementia is not Depression</vt:lpstr>
      <vt:lpstr>Contrasting the 3Ds Dementia, Delirium, Depression They are not the same.</vt:lpstr>
      <vt:lpstr>Memory Jogger</vt:lpstr>
      <vt:lpstr>A brief comparison of the different types of dementia </vt:lpstr>
      <vt:lpstr>The Brain is the Body’s Control Center</vt:lpstr>
      <vt:lpstr>Parts of the Brain Include:</vt:lpstr>
      <vt:lpstr>There are 4 Lobes in the Brain</vt:lpstr>
      <vt:lpstr>Neurons</vt:lpstr>
      <vt:lpstr>Blood Supply to the Brain</vt:lpstr>
      <vt:lpstr>Diseases of the Brain</vt:lpstr>
      <vt:lpstr>Diseases Associated with Dementia</vt:lpstr>
      <vt:lpstr>Vascular Dementia</vt:lpstr>
      <vt:lpstr>Lewy Body Dementia </vt:lpstr>
      <vt:lpstr>Lewy Body Disease</vt:lpstr>
      <vt:lpstr>Alzheimer's Disease</vt:lpstr>
      <vt:lpstr>Alzheimer's Disease</vt:lpstr>
      <vt:lpstr>Memory Jogger</vt:lpstr>
      <vt:lpstr>Alzheimer's Disease</vt:lpstr>
      <vt:lpstr> Three major components  of Alzheimer's are: </vt:lpstr>
      <vt:lpstr>Plaques</vt:lpstr>
      <vt:lpstr>Beta- Amyloid Plaques</vt:lpstr>
      <vt:lpstr>Tau Proteins</vt:lpstr>
      <vt:lpstr>Tangles</vt:lpstr>
      <vt:lpstr>Slide 29</vt:lpstr>
      <vt:lpstr>The role of Acetylcholine in Alzheimer’s Disease</vt:lpstr>
      <vt:lpstr>The Role of Acetylcholine in Alzheimer’s Disease</vt:lpstr>
      <vt:lpstr>Slide 32</vt:lpstr>
      <vt:lpstr>Slide 33</vt:lpstr>
      <vt:lpstr>Signs of Dementia Include:</vt:lpstr>
      <vt:lpstr>Aging</vt:lpstr>
      <vt:lpstr>Genetics</vt:lpstr>
      <vt:lpstr>Genetics</vt:lpstr>
      <vt:lpstr>Slide 38</vt:lpstr>
      <vt:lpstr>Stress</vt:lpstr>
      <vt:lpstr>Stress</vt:lpstr>
      <vt:lpstr>Slide 41</vt:lpstr>
      <vt:lpstr>Inflammation</vt:lpstr>
      <vt:lpstr>Inflammation</vt:lpstr>
      <vt:lpstr>Memory Jogger</vt:lpstr>
      <vt:lpstr>Nursing Implications</vt:lpstr>
      <vt:lpstr>Nursing  assessments should include:</vt:lpstr>
      <vt:lpstr>Nursing Interventions</vt:lpstr>
      <vt:lpstr> For more information on Alzheimer’s and Dementia:</vt:lpstr>
      <vt:lpstr>Case Study</vt:lpstr>
      <vt:lpstr>Case Study</vt:lpstr>
      <vt:lpstr>References</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Dementia-Clearing up The Confusion</dc:title>
  <dc:creator>home</dc:creator>
  <cp:lastModifiedBy>XP Admin</cp:lastModifiedBy>
  <cp:revision>328</cp:revision>
  <dcterms:created xsi:type="dcterms:W3CDTF">2010-03-07T20:32:22Z</dcterms:created>
  <dcterms:modified xsi:type="dcterms:W3CDTF">2010-05-07T23:35:57Z</dcterms:modified>
</cp:coreProperties>
</file>